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7" r:id="rId1"/>
  </p:sldMasterIdLst>
  <p:notesMasterIdLst>
    <p:notesMasterId r:id="rId95"/>
  </p:notesMasterIdLst>
  <p:handoutMasterIdLst>
    <p:handoutMasterId r:id="rId96"/>
  </p:handoutMasterIdLst>
  <p:sldIdLst>
    <p:sldId id="256" r:id="rId2"/>
    <p:sldId id="385" r:id="rId3"/>
    <p:sldId id="384" r:id="rId4"/>
    <p:sldId id="258" r:id="rId5"/>
    <p:sldId id="354" r:id="rId6"/>
    <p:sldId id="259" r:id="rId7"/>
    <p:sldId id="386" r:id="rId8"/>
    <p:sldId id="257" r:id="rId9"/>
    <p:sldId id="261" r:id="rId10"/>
    <p:sldId id="262" r:id="rId11"/>
    <p:sldId id="263" r:id="rId12"/>
    <p:sldId id="264" r:id="rId13"/>
    <p:sldId id="265" r:id="rId14"/>
    <p:sldId id="356" r:id="rId15"/>
    <p:sldId id="357" r:id="rId16"/>
    <p:sldId id="266" r:id="rId17"/>
    <p:sldId id="360" r:id="rId18"/>
    <p:sldId id="361" r:id="rId19"/>
    <p:sldId id="355" r:id="rId20"/>
    <p:sldId id="269" r:id="rId21"/>
    <p:sldId id="270" r:id="rId22"/>
    <p:sldId id="271" r:id="rId23"/>
    <p:sldId id="272" r:id="rId24"/>
    <p:sldId id="273" r:id="rId25"/>
    <p:sldId id="274" r:id="rId26"/>
    <p:sldId id="388" r:id="rId27"/>
    <p:sldId id="267"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390" r:id="rId41"/>
    <p:sldId id="287" r:id="rId42"/>
    <p:sldId id="391" r:id="rId43"/>
    <p:sldId id="288" r:id="rId44"/>
    <p:sldId id="289" r:id="rId45"/>
    <p:sldId id="290" r:id="rId46"/>
    <p:sldId id="291" r:id="rId47"/>
    <p:sldId id="358" r:id="rId48"/>
    <p:sldId id="359" r:id="rId49"/>
    <p:sldId id="295" r:id="rId50"/>
    <p:sldId id="362" r:id="rId51"/>
    <p:sldId id="296" r:id="rId52"/>
    <p:sldId id="297" r:id="rId53"/>
    <p:sldId id="350" r:id="rId54"/>
    <p:sldId id="363" r:id="rId55"/>
    <p:sldId id="364" r:id="rId56"/>
    <p:sldId id="352" r:id="rId57"/>
    <p:sldId id="353" r:id="rId58"/>
    <p:sldId id="365" r:id="rId59"/>
    <p:sldId id="366" r:id="rId60"/>
    <p:sldId id="367" r:id="rId61"/>
    <p:sldId id="298" r:id="rId62"/>
    <p:sldId id="320" r:id="rId63"/>
    <p:sldId id="321" r:id="rId64"/>
    <p:sldId id="328" r:id="rId65"/>
    <p:sldId id="312" r:id="rId66"/>
    <p:sldId id="313" r:id="rId67"/>
    <p:sldId id="314" r:id="rId68"/>
    <p:sldId id="315" r:id="rId69"/>
    <p:sldId id="316" r:id="rId70"/>
    <p:sldId id="317" r:id="rId71"/>
    <p:sldId id="318" r:id="rId72"/>
    <p:sldId id="319" r:id="rId73"/>
    <p:sldId id="322" r:id="rId74"/>
    <p:sldId id="323" r:id="rId75"/>
    <p:sldId id="324" r:id="rId76"/>
    <p:sldId id="325" r:id="rId77"/>
    <p:sldId id="326"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 id="380" r:id="rId91"/>
    <p:sldId id="381" r:id="rId92"/>
    <p:sldId id="327" r:id="rId93"/>
    <p:sldId id="387" r:id="rId9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1pPr>
    <a:lvl2pPr marL="4572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2pPr>
    <a:lvl3pPr marL="9144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3pPr>
    <a:lvl4pPr marL="13716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4pPr>
    <a:lvl5pPr marL="1828800" algn="l" rtl="0" eaLnBrk="0" fontAlgn="base" hangingPunct="0">
      <a:spcBef>
        <a:spcPct val="0"/>
      </a:spcBef>
      <a:spcAft>
        <a:spcPct val="0"/>
      </a:spcAft>
      <a:defRPr kern="1200">
        <a:solidFill>
          <a:schemeClr val="tx1"/>
        </a:solidFill>
        <a:latin typeface="Rockwell" panose="02060603020205020403" pitchFamily="18" charset="77"/>
        <a:ea typeface="+mn-ea"/>
        <a:cs typeface="+mn-cs"/>
      </a:defRPr>
    </a:lvl5pPr>
    <a:lvl6pPr marL="2286000" algn="l" defTabSz="914400" rtl="0" eaLnBrk="1" latinLnBrk="0" hangingPunct="1">
      <a:defRPr kern="1200">
        <a:solidFill>
          <a:schemeClr val="tx1"/>
        </a:solidFill>
        <a:latin typeface="Rockwell" panose="02060603020205020403" pitchFamily="18" charset="77"/>
        <a:ea typeface="+mn-ea"/>
        <a:cs typeface="+mn-cs"/>
      </a:defRPr>
    </a:lvl6pPr>
    <a:lvl7pPr marL="2743200" algn="l" defTabSz="914400" rtl="0" eaLnBrk="1" latinLnBrk="0" hangingPunct="1">
      <a:defRPr kern="1200">
        <a:solidFill>
          <a:schemeClr val="tx1"/>
        </a:solidFill>
        <a:latin typeface="Rockwell" panose="02060603020205020403" pitchFamily="18" charset="77"/>
        <a:ea typeface="+mn-ea"/>
        <a:cs typeface="+mn-cs"/>
      </a:defRPr>
    </a:lvl7pPr>
    <a:lvl8pPr marL="3200400" algn="l" defTabSz="914400" rtl="0" eaLnBrk="1" latinLnBrk="0" hangingPunct="1">
      <a:defRPr kern="1200">
        <a:solidFill>
          <a:schemeClr val="tx1"/>
        </a:solidFill>
        <a:latin typeface="Rockwell" panose="02060603020205020403" pitchFamily="18" charset="77"/>
        <a:ea typeface="+mn-ea"/>
        <a:cs typeface="+mn-cs"/>
      </a:defRPr>
    </a:lvl8pPr>
    <a:lvl9pPr marL="3657600" algn="l" defTabSz="914400" rtl="0" eaLnBrk="1" latinLnBrk="0" hangingPunct="1">
      <a:defRPr kern="1200">
        <a:solidFill>
          <a:schemeClr val="tx1"/>
        </a:solidFill>
        <a:latin typeface="Rockwell" panose="02060603020205020403" pitchFamily="18" charset="77"/>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58"/>
    <p:restoredTop sz="94611"/>
  </p:normalViewPr>
  <p:slideViewPr>
    <p:cSldViewPr snapToGrid="0" snapToObjects="1">
      <p:cViewPr varScale="1">
        <p:scale>
          <a:sx n="109" d="100"/>
          <a:sy n="109" d="100"/>
        </p:scale>
        <p:origin x="5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860D6B-4B03-744F-9FE5-56CC883A0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a:p>
        </p:txBody>
      </p:sp>
      <p:sp>
        <p:nvSpPr>
          <p:cNvPr id="3" name="Date Placeholder 2">
            <a:extLst>
              <a:ext uri="{FF2B5EF4-FFF2-40B4-BE49-F238E27FC236}">
                <a16:creationId xmlns:a16="http://schemas.microsoft.com/office/drawing/2014/main" id="{EF0A29EF-204B-9E49-96BF-10B2861F1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1A14107-BFF0-1745-8BC0-6C1301E16864}" type="datetimeFigureOut">
              <a:rPr lang="en-US"/>
              <a:pPr>
                <a:defRPr/>
              </a:pPr>
              <a:t>12/16/20</a:t>
            </a:fld>
            <a:endParaRPr lang="en-US" dirty="0"/>
          </a:p>
        </p:txBody>
      </p:sp>
      <p:sp>
        <p:nvSpPr>
          <p:cNvPr id="4" name="Footer Placeholder 3">
            <a:extLst>
              <a:ext uri="{FF2B5EF4-FFF2-40B4-BE49-F238E27FC236}">
                <a16:creationId xmlns:a16="http://schemas.microsoft.com/office/drawing/2014/main" id="{D1A34ABB-435A-174C-9E63-33DE41A17F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r>
              <a:rPr lang="en-US"/>
              <a:t>Syllabus</a:t>
            </a:r>
          </a:p>
        </p:txBody>
      </p:sp>
      <p:sp>
        <p:nvSpPr>
          <p:cNvPr id="5" name="Slide Number Placeholder 4">
            <a:extLst>
              <a:ext uri="{FF2B5EF4-FFF2-40B4-BE49-F238E27FC236}">
                <a16:creationId xmlns:a16="http://schemas.microsoft.com/office/drawing/2014/main" id="{BED6443E-873F-284A-B47A-D91DDD7D9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14E058A-421B-1442-AF56-6B56D44D6EBA}" type="slidenum">
              <a:rPr lang="en-US"/>
              <a:pPr>
                <a:defRPr/>
              </a:pPr>
              <a:t>‹#›</a:t>
            </a:fld>
            <a:endParaRPr lang="en-US" dirty="0"/>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92DBE9-4916-D346-BE2C-9569870A5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a:p>
        </p:txBody>
      </p:sp>
      <p:sp>
        <p:nvSpPr>
          <p:cNvPr id="3" name="Date Placeholder 2">
            <a:extLst>
              <a:ext uri="{FF2B5EF4-FFF2-40B4-BE49-F238E27FC236}">
                <a16:creationId xmlns:a16="http://schemas.microsoft.com/office/drawing/2014/main" id="{7E45F110-C1E6-6248-8006-ADF178702E1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3A352B7-ED20-A346-B7D3-52519B6FF978}" type="datetimeFigureOut">
              <a:rPr lang="en-US"/>
              <a:pPr>
                <a:defRPr/>
              </a:pPr>
              <a:t>12/16/20</a:t>
            </a:fld>
            <a:endParaRPr lang="en-US" dirty="0"/>
          </a:p>
        </p:txBody>
      </p:sp>
      <p:sp>
        <p:nvSpPr>
          <p:cNvPr id="4" name="Slide Image Placeholder 3">
            <a:extLst>
              <a:ext uri="{FF2B5EF4-FFF2-40B4-BE49-F238E27FC236}">
                <a16:creationId xmlns:a16="http://schemas.microsoft.com/office/drawing/2014/main" id="{2C0ED97C-8AE8-184F-9B84-BD8C3CE7B77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92C6AAD-9C99-904D-8214-FA6CB5A4788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84BBE9D6-9D9D-B74F-8094-2D04563A1E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r>
              <a:rPr lang="en-US"/>
              <a:t>Syllabus</a:t>
            </a:r>
          </a:p>
        </p:txBody>
      </p:sp>
      <p:sp>
        <p:nvSpPr>
          <p:cNvPr id="7" name="Slide Number Placeholder 6">
            <a:extLst>
              <a:ext uri="{FF2B5EF4-FFF2-40B4-BE49-F238E27FC236}">
                <a16:creationId xmlns:a16="http://schemas.microsoft.com/office/drawing/2014/main" id="{1F13D30A-B716-6F44-9FF7-789356CBD07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81645D0-FD30-1641-BD5C-8D36946F0CB7}" type="slidenum">
              <a:rPr lang="en-US"/>
              <a:pPr>
                <a:defRPr/>
              </a:pPr>
              <a:t>‹#›</a:t>
            </a:fld>
            <a:endParaRPr lang="en-US" dirty="0"/>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Syllabus</a:t>
            </a:r>
          </a:p>
        </p:txBody>
      </p:sp>
      <p:sp>
        <p:nvSpPr>
          <p:cNvPr id="5" name="Slide Number Placeholder 4"/>
          <p:cNvSpPr>
            <a:spLocks noGrp="1"/>
          </p:cNvSpPr>
          <p:nvPr>
            <p:ph type="sldNum" sz="quarter" idx="5"/>
          </p:nvPr>
        </p:nvSpPr>
        <p:spPr/>
        <p:txBody>
          <a:bodyPr/>
          <a:lstStyle/>
          <a:p>
            <a:pPr>
              <a:defRPr/>
            </a:pPr>
            <a:fld id="{681645D0-FD30-1641-BD5C-8D36946F0CB7}" type="slidenum">
              <a:rPr lang="en-US" smtClean="0"/>
              <a:pPr>
                <a:defRPr/>
              </a:pPr>
              <a:t>82</a:t>
            </a:fld>
            <a:endParaRPr lang="en-US" dirty="0"/>
          </a:p>
        </p:txBody>
      </p:sp>
    </p:spTree>
    <p:extLst>
      <p:ext uri="{BB962C8B-B14F-4D97-AF65-F5344CB8AC3E}">
        <p14:creationId xmlns:p14="http://schemas.microsoft.com/office/powerpoint/2010/main" val="656347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1DF84-10E8-3A46-A9DA-2B1694A41994}"/>
              </a:ext>
            </a:extLst>
          </p:cNvPr>
          <p:cNvSpPr/>
          <p:nvPr/>
        </p:nvSpPr>
        <p:spPr>
          <a:xfrm>
            <a:off x="920834" y="1346946"/>
            <a:ext cx="10222992"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C147038C-A20C-8E46-85A7-EC9DAB0F5E16}"/>
              </a:ext>
            </a:extLst>
          </p:cNvPr>
          <p:cNvSpPr/>
          <p:nvPr/>
        </p:nvSpPr>
        <p:spPr>
          <a:xfrm>
            <a:off x="920834" y="4299696"/>
            <a:ext cx="10222992"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6D0EAAEB-55EB-5640-AB83-09AA1BD1766E}"/>
              </a:ext>
            </a:extLst>
          </p:cNvPr>
          <p:cNvSpPr/>
          <p:nvPr/>
        </p:nvSpPr>
        <p:spPr>
          <a:xfrm>
            <a:off x="920834" y="1484779"/>
            <a:ext cx="10222992" cy="2743200"/>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7" name="Group 12">
            <a:extLst>
              <a:ext uri="{FF2B5EF4-FFF2-40B4-BE49-F238E27FC236}">
                <a16:creationId xmlns:a16="http://schemas.microsoft.com/office/drawing/2014/main" id="{1C863727-B626-154D-BB04-E68C879A572E}"/>
              </a:ext>
            </a:extLst>
          </p:cNvPr>
          <p:cNvGrpSpPr>
            <a:grpSpLocks/>
          </p:cNvGrpSpPr>
          <p:nvPr/>
        </p:nvGrpSpPr>
        <p:grpSpPr bwMode="auto">
          <a:xfrm>
            <a:off x="9648825" y="4068763"/>
            <a:ext cx="1081088" cy="1081087"/>
            <a:chOff x="9685338" y="4460675"/>
            <a:chExt cx="1080904" cy="1080902"/>
          </a:xfrm>
        </p:grpSpPr>
        <p:sp>
          <p:nvSpPr>
            <p:cNvPr id="8" name="Oval 7">
              <a:extLst>
                <a:ext uri="{FF2B5EF4-FFF2-40B4-BE49-F238E27FC236}">
                  <a16:creationId xmlns:a16="http://schemas.microsoft.com/office/drawing/2014/main" id="{55263B6E-6B03-4D45-9EBF-1C62A3169C31}"/>
                </a:ext>
              </a:extLst>
            </p:cNvPr>
            <p:cNvSpPr/>
            <p:nvPr/>
          </p:nvSpPr>
          <p:spPr>
            <a:xfrm>
              <a:off x="9685338" y="4460675"/>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9" name="Oval 14">
              <a:extLst>
                <a:ext uri="{FF2B5EF4-FFF2-40B4-BE49-F238E27FC236}">
                  <a16:creationId xmlns:a16="http://schemas.microsoft.com/office/drawing/2014/main" id="{4728D968-2A49-EC4A-B809-DC2B47B93516}"/>
                </a:ext>
              </a:extLst>
            </p:cNvPr>
            <p:cNvSpPr>
              <a:spLocks noChangeArrowheads="1"/>
            </p:cNvSpPr>
            <p:nvPr/>
          </p:nvSpPr>
          <p:spPr bwMode="auto">
            <a:xfrm>
              <a:off x="9793429" y="4568765"/>
              <a:ext cx="864723" cy="864722"/>
            </a:xfrm>
            <a:prstGeom prst="ellipse">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ctrTitle"/>
          </p:nvPr>
        </p:nvSpPr>
        <p:spPr>
          <a:xfrm>
            <a:off x="1051560" y="1432223"/>
            <a:ext cx="9966960" cy="3035808"/>
          </a:xfrm>
        </p:spPr>
        <p:txBody>
          <a:bodyPr>
            <a:noAutofit/>
          </a:bodyPr>
          <a:lstStyle>
            <a:lvl1pPr algn="ctr">
              <a:lnSpc>
                <a:spcPct val="80000"/>
              </a:lnSpc>
              <a:defRPr sz="9600" cap="all" baseline="0">
                <a:blipFill dpi="0" rotWithShape="1">
                  <a:blip r:embed="rId3"/>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452096"/>
            <a:ext cx="7891272" cy="1580636"/>
          </a:xfrm>
        </p:spPr>
        <p:txBody>
          <a:bodyPr>
            <a:normAutofit/>
          </a:bodyPr>
          <a:lstStyle>
            <a:lvl1pPr marL="0" indent="0" algn="ctr">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10" name="Date Placeholder 3">
            <a:extLst>
              <a:ext uri="{FF2B5EF4-FFF2-40B4-BE49-F238E27FC236}">
                <a16:creationId xmlns:a16="http://schemas.microsoft.com/office/drawing/2014/main" id="{C612C964-4E8B-8643-ABB6-5A8FC4212629}"/>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11" name="Footer Placeholder 4">
            <a:extLst>
              <a:ext uri="{FF2B5EF4-FFF2-40B4-BE49-F238E27FC236}">
                <a16:creationId xmlns:a16="http://schemas.microsoft.com/office/drawing/2014/main" id="{3E0B660B-8F23-5D49-A3FA-C069121EE1D2}"/>
              </a:ext>
            </a:extLst>
          </p:cNvPr>
          <p:cNvSpPr>
            <a:spLocks noGrp="1"/>
          </p:cNvSpPr>
          <p:nvPr>
            <p:ph type="ftr" sz="quarter" idx="11"/>
          </p:nvPr>
        </p:nvSpPr>
        <p:spPr/>
        <p:txBody>
          <a:bodyPr/>
          <a:lstStyle>
            <a:lvl1pPr>
              <a:defRPr/>
            </a:lvl1pPr>
          </a:lstStyle>
          <a:p>
            <a:pPr>
              <a:defRPr/>
            </a:pPr>
            <a:r>
              <a:rPr lang="en-US"/>
              <a:t>Dr. Malak Abdullah</a:t>
            </a:r>
          </a:p>
        </p:txBody>
      </p:sp>
      <p:sp>
        <p:nvSpPr>
          <p:cNvPr id="12" name="Slide Number Placeholder 5">
            <a:extLst>
              <a:ext uri="{FF2B5EF4-FFF2-40B4-BE49-F238E27FC236}">
                <a16:creationId xmlns:a16="http://schemas.microsoft.com/office/drawing/2014/main" id="{1C136F23-3DBB-7A41-B8AE-CD63FD0489B8}"/>
              </a:ext>
            </a:extLst>
          </p:cNvPr>
          <p:cNvSpPr>
            <a:spLocks noGrp="1"/>
          </p:cNvSpPr>
          <p:nvPr>
            <p:ph type="sldNum" sz="quarter" idx="12"/>
          </p:nvPr>
        </p:nvSpPr>
        <p:spPr>
          <a:xfrm>
            <a:off x="9593263" y="4289425"/>
            <a:ext cx="1193800" cy="639763"/>
          </a:xfrm>
        </p:spPr>
        <p:txBody>
          <a:bodyPr/>
          <a:lstStyle>
            <a:lvl1pPr>
              <a:defRPr sz="2800" dirty="0"/>
            </a:lvl1pPr>
          </a:lstStyle>
          <a:p>
            <a:pPr>
              <a:defRPr/>
            </a:pPr>
            <a:endParaRPr lang="en-US"/>
          </a:p>
        </p:txBody>
      </p:sp>
    </p:spTree>
    <p:extLst>
      <p:ext uri="{BB962C8B-B14F-4D97-AF65-F5344CB8AC3E}">
        <p14:creationId xmlns:p14="http://schemas.microsoft.com/office/powerpoint/2010/main" val="216595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70E579-3E35-5A4B-95D7-8A910EE481AD}"/>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B11874C6-63AB-3943-8F93-3CD392569596}"/>
              </a:ext>
            </a:extLst>
          </p:cNvPr>
          <p:cNvSpPr>
            <a:spLocks noGrp="1"/>
          </p:cNvSpPr>
          <p:nvPr>
            <p:ph type="ftr" sz="quarter" idx="11"/>
          </p:nvPr>
        </p:nvSpPr>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19708CFF-13A4-3244-90F6-F7DFB399E819}"/>
              </a:ext>
            </a:extLst>
          </p:cNvPr>
          <p:cNvSpPr>
            <a:spLocks noGrp="1"/>
          </p:cNvSpPr>
          <p:nvPr>
            <p:ph type="sldNum" sz="quarter" idx="12"/>
          </p:nvPr>
        </p:nvSpPr>
        <p:spPr/>
        <p:txBody>
          <a:bodyPr/>
          <a:lstStyle>
            <a:lvl1pPr>
              <a:defRPr/>
            </a:lvl1pPr>
          </a:lstStyle>
          <a:p>
            <a:pPr>
              <a:defRPr/>
            </a:pPr>
            <a:fld id="{6602C429-536C-564B-AE0D-D87297EA75B7}" type="slidenum">
              <a:rPr lang="en-US"/>
              <a:pPr>
                <a:defRPr/>
              </a:pPr>
              <a:t>‹#›</a:t>
            </a:fld>
            <a:endParaRPr lang="en-US" dirty="0"/>
          </a:p>
        </p:txBody>
      </p:sp>
    </p:spTree>
    <p:extLst>
      <p:ext uri="{BB962C8B-B14F-4D97-AF65-F5344CB8AC3E}">
        <p14:creationId xmlns:p14="http://schemas.microsoft.com/office/powerpoint/2010/main" val="323475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300038"/>
            <a:ext cx="11387137" cy="1271587"/>
          </a:xfrm>
        </p:spPr>
        <p:txBody>
          <a:bodyPr/>
          <a:lstStyle/>
          <a:p>
            <a:r>
              <a:rPr lang="en-US" dirty="0"/>
              <a:t>Click to edit Master title style</a:t>
            </a:r>
          </a:p>
        </p:txBody>
      </p:sp>
      <p:sp>
        <p:nvSpPr>
          <p:cNvPr id="3" name="Content Placeholder 2"/>
          <p:cNvSpPr>
            <a:spLocks noGrp="1"/>
          </p:cNvSpPr>
          <p:nvPr>
            <p:ph idx="1"/>
          </p:nvPr>
        </p:nvSpPr>
        <p:spPr>
          <a:xfrm>
            <a:off x="314325" y="1743075"/>
            <a:ext cx="11387137" cy="4429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3C6709B-1082-6243-ACCE-5B2618C71647}"/>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1E8BBC6-613C-BE4A-BFC7-CE2B048ED38E}"/>
              </a:ext>
            </a:extLst>
          </p:cNvPr>
          <p:cNvSpPr>
            <a:spLocks noGrp="1"/>
          </p:cNvSpPr>
          <p:nvPr>
            <p:ph type="ftr" sz="quarter" idx="11"/>
          </p:nvPr>
        </p:nvSpPr>
        <p:spPr>
          <a:xfrm>
            <a:off x="314325" y="6272213"/>
            <a:ext cx="7100888" cy="365125"/>
          </a:xfrm>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1E2C71D0-4B4D-ED4A-8BBF-18B5FBC11EE6}"/>
              </a:ext>
            </a:extLst>
          </p:cNvPr>
          <p:cNvSpPr>
            <a:spLocks noGrp="1"/>
          </p:cNvSpPr>
          <p:nvPr>
            <p:ph type="sldNum" sz="quarter" idx="12"/>
          </p:nvPr>
        </p:nvSpPr>
        <p:spPr/>
        <p:txBody>
          <a:bodyPr/>
          <a:lstStyle>
            <a:lvl1pPr>
              <a:defRPr/>
            </a:lvl1pPr>
          </a:lstStyle>
          <a:p>
            <a:pPr>
              <a:defRPr/>
            </a:pPr>
            <a:fld id="{5D7239ED-A247-3F49-9595-68E607AFDC4C}" type="slidenum">
              <a:rPr lang="en-US"/>
              <a:pPr>
                <a:defRPr/>
              </a:pPr>
              <a:t>‹#›</a:t>
            </a:fld>
            <a:endParaRPr lang="en-US" dirty="0"/>
          </a:p>
        </p:txBody>
      </p:sp>
    </p:spTree>
    <p:extLst>
      <p:ext uri="{BB962C8B-B14F-4D97-AF65-F5344CB8AC3E}">
        <p14:creationId xmlns:p14="http://schemas.microsoft.com/office/powerpoint/2010/main" val="1130529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9C0FD3-16C7-6B47-84FC-4F432AB0CD6D}"/>
              </a:ext>
            </a:extLst>
          </p:cNvPr>
          <p:cNvSpPr/>
          <p:nvPr/>
        </p:nvSpPr>
        <p:spPr>
          <a:xfrm>
            <a:off x="0" y="4917989"/>
            <a:ext cx="12192000" cy="1940010"/>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 name="Group 10">
            <a:extLst>
              <a:ext uri="{FF2B5EF4-FFF2-40B4-BE49-F238E27FC236}">
                <a16:creationId xmlns:a16="http://schemas.microsoft.com/office/drawing/2014/main" id="{8F80A5DA-4A93-A64E-858D-8CFD09E2068E}"/>
              </a:ext>
            </a:extLst>
          </p:cNvPr>
          <p:cNvGrpSpPr>
            <a:grpSpLocks/>
          </p:cNvGrpSpPr>
          <p:nvPr/>
        </p:nvGrpSpPr>
        <p:grpSpPr bwMode="auto">
          <a:xfrm>
            <a:off x="896938" y="2325688"/>
            <a:ext cx="1081087" cy="1081087"/>
            <a:chOff x="9685338" y="4460675"/>
            <a:chExt cx="1080904" cy="1080902"/>
          </a:xfrm>
        </p:grpSpPr>
        <p:sp>
          <p:nvSpPr>
            <p:cNvPr id="6" name="Oval 5">
              <a:extLst>
                <a:ext uri="{FF2B5EF4-FFF2-40B4-BE49-F238E27FC236}">
                  <a16:creationId xmlns:a16="http://schemas.microsoft.com/office/drawing/2014/main" id="{B7A97E72-90CC-4A41-BA42-620E77AAFBBD}"/>
                </a:ext>
              </a:extLst>
            </p:cNvPr>
            <p:cNvSpPr/>
            <p:nvPr/>
          </p:nvSpPr>
          <p:spPr>
            <a:xfrm>
              <a:off x="9685338" y="4460675"/>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7" name="Oval 12">
              <a:extLst>
                <a:ext uri="{FF2B5EF4-FFF2-40B4-BE49-F238E27FC236}">
                  <a16:creationId xmlns:a16="http://schemas.microsoft.com/office/drawing/2014/main" id="{47538E86-5390-654D-946A-8A03187B6107}"/>
                </a:ext>
              </a:extLst>
            </p:cNvPr>
            <p:cNvSpPr>
              <a:spLocks noChangeArrowheads="1"/>
            </p:cNvSpPr>
            <p:nvPr/>
          </p:nvSpPr>
          <p:spPr bwMode="auto">
            <a:xfrm>
              <a:off x="9793429" y="4568765"/>
              <a:ext cx="864723" cy="864722"/>
            </a:xfrm>
            <a:prstGeom prst="ellipse">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title"/>
          </p:nvPr>
        </p:nvSpPr>
        <p:spPr>
          <a:xfrm>
            <a:off x="2167128" y="1225296"/>
            <a:ext cx="9281160" cy="3520440"/>
          </a:xfrm>
        </p:spPr>
        <p:txBody>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8" name="Date Placeholder 3">
            <a:extLst>
              <a:ext uri="{FF2B5EF4-FFF2-40B4-BE49-F238E27FC236}">
                <a16:creationId xmlns:a16="http://schemas.microsoft.com/office/drawing/2014/main" id="{6898EA47-2F15-D44E-BD55-12EC9C3E9DB4}"/>
              </a:ext>
            </a:extLst>
          </p:cNvPr>
          <p:cNvSpPr>
            <a:spLocks noGrp="1"/>
          </p:cNvSpPr>
          <p:nvPr>
            <p:ph type="dt" sz="half" idx="10"/>
          </p:nvPr>
        </p:nvSpPr>
        <p:spPr>
          <a:xfrm>
            <a:off x="8593138" y="6272213"/>
            <a:ext cx="2644775" cy="365125"/>
          </a:xfrm>
        </p:spPr>
        <p:txBody>
          <a:bodyPr/>
          <a:lstStyle>
            <a:lvl1pPr>
              <a:defRPr/>
            </a:lvl1pPr>
          </a:lstStyle>
          <a:p>
            <a:pPr>
              <a:defRPr/>
            </a:pPr>
            <a:r>
              <a:rPr lang="en-US"/>
              <a:t>First Semester 2020-2021</a:t>
            </a:r>
            <a:endParaRPr lang="en-US" dirty="0"/>
          </a:p>
        </p:txBody>
      </p:sp>
      <p:sp>
        <p:nvSpPr>
          <p:cNvPr id="9" name="Footer Placeholder 4">
            <a:extLst>
              <a:ext uri="{FF2B5EF4-FFF2-40B4-BE49-F238E27FC236}">
                <a16:creationId xmlns:a16="http://schemas.microsoft.com/office/drawing/2014/main" id="{1044B09F-A9FB-9944-955D-DDF5F8F53E8A}"/>
              </a:ext>
            </a:extLst>
          </p:cNvPr>
          <p:cNvSpPr>
            <a:spLocks noGrp="1"/>
          </p:cNvSpPr>
          <p:nvPr>
            <p:ph type="ftr" sz="quarter" idx="11"/>
          </p:nvPr>
        </p:nvSpPr>
        <p:spPr>
          <a:xfrm>
            <a:off x="2182813" y="6272213"/>
            <a:ext cx="6327775" cy="365125"/>
          </a:xfrm>
        </p:spPr>
        <p:txBody>
          <a:bodyPr/>
          <a:lstStyle>
            <a:lvl1pPr>
              <a:defRPr/>
            </a:lvl1pPr>
          </a:lstStyle>
          <a:p>
            <a:pPr>
              <a:defRPr/>
            </a:pPr>
            <a:r>
              <a:rPr lang="en-US"/>
              <a:t>Dr. Malak Abdullah</a:t>
            </a:r>
          </a:p>
        </p:txBody>
      </p:sp>
      <p:sp>
        <p:nvSpPr>
          <p:cNvPr id="10" name="Slide Number Placeholder 5">
            <a:extLst>
              <a:ext uri="{FF2B5EF4-FFF2-40B4-BE49-F238E27FC236}">
                <a16:creationId xmlns:a16="http://schemas.microsoft.com/office/drawing/2014/main" id="{833932E0-EE17-F641-87BC-748A9A149B41}"/>
              </a:ext>
            </a:extLst>
          </p:cNvPr>
          <p:cNvSpPr>
            <a:spLocks noGrp="1"/>
          </p:cNvSpPr>
          <p:nvPr>
            <p:ph type="sldNum" sz="quarter" idx="12"/>
          </p:nvPr>
        </p:nvSpPr>
        <p:spPr>
          <a:xfrm>
            <a:off x="842963" y="2506663"/>
            <a:ext cx="1189037" cy="719137"/>
          </a:xfrm>
        </p:spPr>
        <p:txBody>
          <a:bodyPr/>
          <a:lstStyle>
            <a:lvl1pPr>
              <a:defRPr sz="2800" smtClean="0"/>
            </a:lvl1pPr>
          </a:lstStyle>
          <a:p>
            <a:pPr>
              <a:defRPr/>
            </a:pPr>
            <a:fld id="{ED366E70-C178-654C-A604-9CDE8ED96591}" type="slidenum">
              <a:rPr lang="en-US"/>
              <a:pPr>
                <a:defRPr/>
              </a:pPr>
              <a:t>‹#›</a:t>
            </a:fld>
            <a:endParaRPr lang="en-US" dirty="0"/>
          </a:p>
        </p:txBody>
      </p:sp>
    </p:spTree>
    <p:extLst>
      <p:ext uri="{BB962C8B-B14F-4D97-AF65-F5344CB8AC3E}">
        <p14:creationId xmlns:p14="http://schemas.microsoft.com/office/powerpoint/2010/main" val="145697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285750"/>
            <a:ext cx="11544299" cy="13287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0038" y="1829372"/>
            <a:ext cx="5929311"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3" y="1829372"/>
            <a:ext cx="5480113" cy="4342828"/>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2D433D9-67C8-8148-9A0C-1104D4060BE7}"/>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6" name="Footer Placeholder 5">
            <a:extLst>
              <a:ext uri="{FF2B5EF4-FFF2-40B4-BE49-F238E27FC236}">
                <a16:creationId xmlns:a16="http://schemas.microsoft.com/office/drawing/2014/main" id="{D2FAE2C9-30CA-FA4A-85E0-A0A854BA0866}"/>
              </a:ext>
            </a:extLst>
          </p:cNvPr>
          <p:cNvSpPr>
            <a:spLocks noGrp="1"/>
          </p:cNvSpPr>
          <p:nvPr>
            <p:ph type="ftr" sz="quarter" idx="11"/>
          </p:nvPr>
        </p:nvSpPr>
        <p:spPr>
          <a:xfrm>
            <a:off x="300038" y="6272213"/>
            <a:ext cx="7115175" cy="365125"/>
          </a:xfrm>
        </p:spPr>
        <p:txBody>
          <a:bodyPr/>
          <a:lstStyle>
            <a:lvl1pPr>
              <a:defRPr/>
            </a:lvl1pPr>
          </a:lstStyle>
          <a:p>
            <a:pPr>
              <a:defRPr/>
            </a:pPr>
            <a:r>
              <a:rPr lang="en-US"/>
              <a:t>Dr. Malak Abdullah</a:t>
            </a:r>
          </a:p>
        </p:txBody>
      </p:sp>
      <p:sp>
        <p:nvSpPr>
          <p:cNvPr id="7" name="Slide Number Placeholder 6">
            <a:extLst>
              <a:ext uri="{FF2B5EF4-FFF2-40B4-BE49-F238E27FC236}">
                <a16:creationId xmlns:a16="http://schemas.microsoft.com/office/drawing/2014/main" id="{F4307FD2-3DBE-7A4A-BAF7-DB0FA2849253}"/>
              </a:ext>
            </a:extLst>
          </p:cNvPr>
          <p:cNvSpPr>
            <a:spLocks noGrp="1"/>
          </p:cNvSpPr>
          <p:nvPr>
            <p:ph type="sldNum" sz="quarter" idx="12"/>
          </p:nvPr>
        </p:nvSpPr>
        <p:spPr/>
        <p:txBody>
          <a:bodyPr/>
          <a:lstStyle>
            <a:lvl1pPr>
              <a:defRPr/>
            </a:lvl1pPr>
          </a:lstStyle>
          <a:p>
            <a:pPr>
              <a:defRPr/>
            </a:pPr>
            <a:fld id="{CAA22E1E-135E-C34A-BA4A-8FA0B5875F8D}" type="slidenum">
              <a:rPr lang="en-US"/>
              <a:pPr>
                <a:defRPr/>
              </a:pPr>
              <a:t>‹#›</a:t>
            </a:fld>
            <a:endParaRPr lang="en-US" dirty="0"/>
          </a:p>
        </p:txBody>
      </p:sp>
    </p:spTree>
    <p:extLst>
      <p:ext uri="{BB962C8B-B14F-4D97-AF65-F5344CB8AC3E}">
        <p14:creationId xmlns:p14="http://schemas.microsoft.com/office/powerpoint/2010/main" val="1924143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271463" y="200025"/>
            <a:ext cx="11572875" cy="12858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A95D31A4-EB9B-2041-B508-C86A72CADFCC}"/>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4" name="Footer Placeholder 3">
            <a:extLst>
              <a:ext uri="{FF2B5EF4-FFF2-40B4-BE49-F238E27FC236}">
                <a16:creationId xmlns:a16="http://schemas.microsoft.com/office/drawing/2014/main" id="{263D6F09-0BF9-0242-8DA2-707F9BFDAC43}"/>
              </a:ext>
            </a:extLst>
          </p:cNvPr>
          <p:cNvSpPr>
            <a:spLocks noGrp="1"/>
          </p:cNvSpPr>
          <p:nvPr>
            <p:ph type="ftr" sz="quarter" idx="11"/>
          </p:nvPr>
        </p:nvSpPr>
        <p:spPr>
          <a:xfrm>
            <a:off x="271463" y="6272213"/>
            <a:ext cx="7143750" cy="365125"/>
          </a:xfrm>
        </p:spPr>
        <p:txBody>
          <a:bodyPr/>
          <a:lstStyle>
            <a:lvl1pPr>
              <a:defRPr/>
            </a:lvl1pPr>
          </a:lstStyle>
          <a:p>
            <a:pPr>
              <a:defRPr/>
            </a:pPr>
            <a:r>
              <a:rPr lang="en-US"/>
              <a:t>Dr. Malak Abdullah</a:t>
            </a:r>
          </a:p>
        </p:txBody>
      </p:sp>
      <p:sp>
        <p:nvSpPr>
          <p:cNvPr id="5" name="Slide Number Placeholder 4">
            <a:extLst>
              <a:ext uri="{FF2B5EF4-FFF2-40B4-BE49-F238E27FC236}">
                <a16:creationId xmlns:a16="http://schemas.microsoft.com/office/drawing/2014/main" id="{C2AE8D31-1172-7D40-A89D-55A304AE8266}"/>
              </a:ext>
            </a:extLst>
          </p:cNvPr>
          <p:cNvSpPr>
            <a:spLocks noGrp="1"/>
          </p:cNvSpPr>
          <p:nvPr>
            <p:ph type="sldNum" sz="quarter" idx="12"/>
          </p:nvPr>
        </p:nvSpPr>
        <p:spPr/>
        <p:txBody>
          <a:bodyPr/>
          <a:lstStyle>
            <a:lvl1pPr>
              <a:defRPr/>
            </a:lvl1pPr>
          </a:lstStyle>
          <a:p>
            <a:pPr>
              <a:defRPr/>
            </a:pPr>
            <a:fld id="{616C0DC2-C5A2-9344-AAD5-C8DF9FEAEB03}" type="slidenum">
              <a:rPr lang="en-US"/>
              <a:pPr>
                <a:defRPr/>
              </a:pPr>
              <a:t>‹#›</a:t>
            </a:fld>
            <a:endParaRPr lang="en-US" dirty="0"/>
          </a:p>
        </p:txBody>
      </p:sp>
    </p:spTree>
    <p:extLst>
      <p:ext uri="{BB962C8B-B14F-4D97-AF65-F5344CB8AC3E}">
        <p14:creationId xmlns:p14="http://schemas.microsoft.com/office/powerpoint/2010/main" val="325169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6A240-F179-FA42-A77A-E3A7A04E7522}"/>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3" name="Footer Placeholder 2">
            <a:extLst>
              <a:ext uri="{FF2B5EF4-FFF2-40B4-BE49-F238E27FC236}">
                <a16:creationId xmlns:a16="http://schemas.microsoft.com/office/drawing/2014/main" id="{88F9FD1C-2F01-B84E-A9B9-10E33CBBA6B1}"/>
              </a:ext>
            </a:extLst>
          </p:cNvPr>
          <p:cNvSpPr>
            <a:spLocks noGrp="1"/>
          </p:cNvSpPr>
          <p:nvPr>
            <p:ph type="ftr" sz="quarter" idx="11"/>
          </p:nvPr>
        </p:nvSpPr>
        <p:spPr>
          <a:xfrm>
            <a:off x="214313" y="6272213"/>
            <a:ext cx="7200900" cy="365125"/>
          </a:xfrm>
        </p:spPr>
        <p:txBody>
          <a:bodyPr/>
          <a:lstStyle>
            <a:lvl1pPr>
              <a:defRPr/>
            </a:lvl1pPr>
          </a:lstStyle>
          <a:p>
            <a:pPr>
              <a:defRPr/>
            </a:pPr>
            <a:r>
              <a:rPr lang="en-US"/>
              <a:t>Dr. Malak Abdullah</a:t>
            </a:r>
          </a:p>
        </p:txBody>
      </p:sp>
      <p:sp>
        <p:nvSpPr>
          <p:cNvPr id="4" name="Slide Number Placeholder 3">
            <a:extLst>
              <a:ext uri="{FF2B5EF4-FFF2-40B4-BE49-F238E27FC236}">
                <a16:creationId xmlns:a16="http://schemas.microsoft.com/office/drawing/2014/main" id="{6AF1780F-BAEB-7242-8914-22E4837E4FBB}"/>
              </a:ext>
            </a:extLst>
          </p:cNvPr>
          <p:cNvSpPr>
            <a:spLocks noGrp="1"/>
          </p:cNvSpPr>
          <p:nvPr>
            <p:ph type="sldNum" sz="quarter" idx="12"/>
          </p:nvPr>
        </p:nvSpPr>
        <p:spPr/>
        <p:txBody>
          <a:bodyPr/>
          <a:lstStyle>
            <a:lvl1pPr>
              <a:defRPr/>
            </a:lvl1pPr>
          </a:lstStyle>
          <a:p>
            <a:pPr>
              <a:defRPr/>
            </a:pPr>
            <a:fld id="{D0C2ED86-7B15-F946-AEA7-E23A49B2EEBA}" type="slidenum">
              <a:rPr lang="en-US"/>
              <a:pPr>
                <a:defRPr/>
              </a:pPr>
              <a:t>‹#›</a:t>
            </a:fld>
            <a:endParaRPr lang="en-US" dirty="0"/>
          </a:p>
        </p:txBody>
      </p:sp>
    </p:spTree>
    <p:extLst>
      <p:ext uri="{BB962C8B-B14F-4D97-AF65-F5344CB8AC3E}">
        <p14:creationId xmlns:p14="http://schemas.microsoft.com/office/powerpoint/2010/main" val="2397639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E9848A-A99F-6E4D-BA63-98CA572D259B}"/>
              </a:ext>
            </a:extLst>
          </p:cNvPr>
          <p:cNvSpPr/>
          <p:nvPr/>
        </p:nvSpPr>
        <p:spPr>
          <a:xfrm>
            <a:off x="7658100" y="0"/>
            <a:ext cx="45338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6" name="Group 10">
            <a:extLst>
              <a:ext uri="{FF2B5EF4-FFF2-40B4-BE49-F238E27FC236}">
                <a16:creationId xmlns:a16="http://schemas.microsoft.com/office/drawing/2014/main" id="{305095AC-10FF-8449-B476-03D12D53B248}"/>
              </a:ext>
            </a:extLst>
          </p:cNvPr>
          <p:cNvGrpSpPr>
            <a:grpSpLocks noChangeAspect="1"/>
          </p:cNvGrpSpPr>
          <p:nvPr/>
        </p:nvGrpSpPr>
        <p:grpSpPr bwMode="auto">
          <a:xfrm>
            <a:off x="11401425" y="6229350"/>
            <a:ext cx="457200" cy="457200"/>
            <a:chOff x="11361456" y="6195813"/>
            <a:chExt cx="548640" cy="548640"/>
          </a:xfrm>
        </p:grpSpPr>
        <p:sp>
          <p:nvSpPr>
            <p:cNvPr id="7" name="Oval 6">
              <a:extLst>
                <a:ext uri="{FF2B5EF4-FFF2-40B4-BE49-F238E27FC236}">
                  <a16:creationId xmlns:a16="http://schemas.microsoft.com/office/drawing/2014/main" id="{A490B29C-C476-A34B-9A86-C1982907FAB9}"/>
                </a:ext>
              </a:extLst>
            </p:cNvPr>
            <p:cNvSpPr/>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8" name="Oval 12">
              <a:extLst>
                <a:ext uri="{FF2B5EF4-FFF2-40B4-BE49-F238E27FC236}">
                  <a16:creationId xmlns:a16="http://schemas.microsoft.com/office/drawing/2014/main" id="{3CB48FE2-38B5-1346-810D-D1A72F9AE06A}"/>
                </a:ext>
              </a:extLst>
            </p:cNvPr>
            <p:cNvSpPr>
              <a:spLocks noChangeArrowheads="1"/>
            </p:cNvSpPr>
            <p:nvPr/>
          </p:nvSpPr>
          <p:spPr bwMode="auto">
            <a:xfrm>
              <a:off x="11396488" y="6230844"/>
              <a:ext cx="478576" cy="478578"/>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title"/>
          </p:nvPr>
        </p:nvSpPr>
        <p:spPr>
          <a:xfrm>
            <a:off x="7792212" y="371475"/>
            <a:ext cx="4158996" cy="1156957"/>
          </a:xfrm>
        </p:spPr>
        <p:txBody>
          <a:bodyPr anchor="t"/>
          <a:lstStyle>
            <a:lvl1pPr>
              <a:defRPr sz="3200" b="1"/>
            </a:lvl1pPr>
          </a:lstStyle>
          <a:p>
            <a:r>
              <a:rPr lang="en-US" dirty="0"/>
              <a:t>Click to edit Master title style</a:t>
            </a:r>
          </a:p>
        </p:txBody>
      </p:sp>
      <p:sp>
        <p:nvSpPr>
          <p:cNvPr id="3" name="Content Placeholder 2"/>
          <p:cNvSpPr>
            <a:spLocks noGrp="1"/>
          </p:cNvSpPr>
          <p:nvPr>
            <p:ph idx="1"/>
          </p:nvPr>
        </p:nvSpPr>
        <p:spPr>
          <a:xfrm>
            <a:off x="328613" y="371475"/>
            <a:ext cx="7221283" cy="563811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92212" y="1743075"/>
            <a:ext cx="4158996" cy="4266516"/>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9" name="Date Placeholder 4">
            <a:extLst>
              <a:ext uri="{FF2B5EF4-FFF2-40B4-BE49-F238E27FC236}">
                <a16:creationId xmlns:a16="http://schemas.microsoft.com/office/drawing/2014/main" id="{5412F10D-A190-384D-93A9-2844D5C6E627}"/>
              </a:ext>
            </a:extLst>
          </p:cNvPr>
          <p:cNvSpPr>
            <a:spLocks noGrp="1"/>
          </p:cNvSpPr>
          <p:nvPr>
            <p:ph type="dt" sz="half" idx="10"/>
          </p:nvPr>
        </p:nvSpPr>
        <p:spPr>
          <a:xfrm>
            <a:off x="8304213" y="6272213"/>
            <a:ext cx="2933700" cy="365125"/>
          </a:xfrm>
        </p:spPr>
        <p:txBody>
          <a:bodyPr/>
          <a:lstStyle>
            <a:lvl1pPr>
              <a:defRPr/>
            </a:lvl1pPr>
          </a:lstStyle>
          <a:p>
            <a:pPr>
              <a:defRPr/>
            </a:pPr>
            <a:r>
              <a:rPr lang="en-US"/>
              <a:t>First Semester 2020-2021</a:t>
            </a:r>
            <a:endParaRPr lang="en-US" dirty="0"/>
          </a:p>
        </p:txBody>
      </p:sp>
      <p:sp>
        <p:nvSpPr>
          <p:cNvPr id="10" name="Footer Placeholder 5">
            <a:extLst>
              <a:ext uri="{FF2B5EF4-FFF2-40B4-BE49-F238E27FC236}">
                <a16:creationId xmlns:a16="http://schemas.microsoft.com/office/drawing/2014/main" id="{77B1673A-6FA9-7945-8F9C-EF481A50F330}"/>
              </a:ext>
            </a:extLst>
          </p:cNvPr>
          <p:cNvSpPr>
            <a:spLocks noGrp="1"/>
          </p:cNvSpPr>
          <p:nvPr>
            <p:ph type="ftr" sz="quarter" idx="11"/>
          </p:nvPr>
        </p:nvSpPr>
        <p:spPr>
          <a:xfrm>
            <a:off x="328613" y="6272213"/>
            <a:ext cx="7086600" cy="365125"/>
          </a:xfrm>
        </p:spPr>
        <p:txBody>
          <a:bodyPr/>
          <a:lstStyle>
            <a:lvl1pPr>
              <a:defRPr/>
            </a:lvl1pPr>
          </a:lstStyle>
          <a:p>
            <a:pPr>
              <a:defRPr/>
            </a:pPr>
            <a:r>
              <a:rPr lang="en-US"/>
              <a:t>Dr. Malak Abdullah</a:t>
            </a:r>
          </a:p>
        </p:txBody>
      </p:sp>
      <p:sp>
        <p:nvSpPr>
          <p:cNvPr id="11" name="Slide Number Placeholder 6">
            <a:extLst>
              <a:ext uri="{FF2B5EF4-FFF2-40B4-BE49-F238E27FC236}">
                <a16:creationId xmlns:a16="http://schemas.microsoft.com/office/drawing/2014/main" id="{1648C6D3-0513-C142-AC60-A790BF1B9204}"/>
              </a:ext>
            </a:extLst>
          </p:cNvPr>
          <p:cNvSpPr>
            <a:spLocks noGrp="1"/>
          </p:cNvSpPr>
          <p:nvPr>
            <p:ph type="sldNum" sz="quarter" idx="12"/>
          </p:nvPr>
        </p:nvSpPr>
        <p:spPr/>
        <p:txBody>
          <a:bodyPr/>
          <a:lstStyle>
            <a:lvl1pPr>
              <a:defRPr/>
            </a:lvl1pPr>
          </a:lstStyle>
          <a:p>
            <a:pPr>
              <a:defRPr/>
            </a:pPr>
            <a:fld id="{D3FAA691-4509-5842-9A69-1D6A36C5C3C6}" type="slidenum">
              <a:rPr lang="en-US"/>
              <a:pPr>
                <a:defRPr/>
              </a:pPr>
              <a:t>‹#›</a:t>
            </a:fld>
            <a:endParaRPr lang="en-US" dirty="0"/>
          </a:p>
        </p:txBody>
      </p:sp>
    </p:spTree>
    <p:extLst>
      <p:ext uri="{BB962C8B-B14F-4D97-AF65-F5344CB8AC3E}">
        <p14:creationId xmlns:p14="http://schemas.microsoft.com/office/powerpoint/2010/main" val="1527104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F3342A-B0C8-A949-A52E-636BC85EAAE1}"/>
              </a:ext>
            </a:extLst>
          </p:cNvPr>
          <p:cNvSpPr/>
          <p:nvPr/>
        </p:nvSpPr>
        <p:spPr>
          <a:xfrm>
            <a:off x="8303740" y="0"/>
            <a:ext cx="388825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6" name="Group 10">
            <a:extLst>
              <a:ext uri="{FF2B5EF4-FFF2-40B4-BE49-F238E27FC236}">
                <a16:creationId xmlns:a16="http://schemas.microsoft.com/office/drawing/2014/main" id="{CED7A045-2090-CF44-8578-30A700FDB5CD}"/>
              </a:ext>
            </a:extLst>
          </p:cNvPr>
          <p:cNvGrpSpPr>
            <a:grpSpLocks noChangeAspect="1"/>
          </p:cNvGrpSpPr>
          <p:nvPr/>
        </p:nvGrpSpPr>
        <p:grpSpPr bwMode="auto">
          <a:xfrm>
            <a:off x="11401425" y="6229350"/>
            <a:ext cx="457200" cy="457200"/>
            <a:chOff x="11361456" y="6195813"/>
            <a:chExt cx="548640" cy="548640"/>
          </a:xfrm>
        </p:grpSpPr>
        <p:sp>
          <p:nvSpPr>
            <p:cNvPr id="7" name="Oval 6">
              <a:extLst>
                <a:ext uri="{FF2B5EF4-FFF2-40B4-BE49-F238E27FC236}">
                  <a16:creationId xmlns:a16="http://schemas.microsoft.com/office/drawing/2014/main" id="{8F6A652C-E4ED-8548-9CE9-082008C3906F}"/>
                </a:ext>
              </a:extLst>
            </p:cNvPr>
            <p:cNvSpPr/>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8" name="Oval 12">
              <a:extLst>
                <a:ext uri="{FF2B5EF4-FFF2-40B4-BE49-F238E27FC236}">
                  <a16:creationId xmlns:a16="http://schemas.microsoft.com/office/drawing/2014/main" id="{8DCF1990-31C8-F343-8BDB-9E3407F1DF21}"/>
                </a:ext>
              </a:extLst>
            </p:cNvPr>
            <p:cNvSpPr>
              <a:spLocks noChangeArrowheads="1"/>
            </p:cNvSpPr>
            <p:nvPr/>
          </p:nvSpPr>
          <p:spPr bwMode="auto">
            <a:xfrm>
              <a:off x="11396488" y="6230844"/>
              <a:ext cx="478576" cy="478578"/>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2" name="Title 1"/>
          <p:cNvSpPr>
            <a:spLocks noGrp="1"/>
          </p:cNvSpPr>
          <p:nvPr>
            <p:ph type="title"/>
          </p:nvPr>
        </p:nvSpPr>
        <p:spPr>
          <a:xfrm>
            <a:off x="8549640" y="685800"/>
            <a:ext cx="3200400" cy="1737360"/>
          </a:xfrm>
        </p:spPr>
        <p:txBody>
          <a:bodyPr anchor="b"/>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Date Placeholder 4">
            <a:extLst>
              <a:ext uri="{FF2B5EF4-FFF2-40B4-BE49-F238E27FC236}">
                <a16:creationId xmlns:a16="http://schemas.microsoft.com/office/drawing/2014/main" id="{022EAD9E-314D-A74E-81D0-C37F62BD9E4E}"/>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10" name="Slide Number Placeholder 6">
            <a:extLst>
              <a:ext uri="{FF2B5EF4-FFF2-40B4-BE49-F238E27FC236}">
                <a16:creationId xmlns:a16="http://schemas.microsoft.com/office/drawing/2014/main" id="{213FA215-8687-C145-BB4B-2FD51C652B46}"/>
              </a:ext>
            </a:extLst>
          </p:cNvPr>
          <p:cNvSpPr>
            <a:spLocks noGrp="1"/>
          </p:cNvSpPr>
          <p:nvPr>
            <p:ph type="sldNum" sz="quarter" idx="11"/>
          </p:nvPr>
        </p:nvSpPr>
        <p:spPr/>
        <p:txBody>
          <a:bodyPr/>
          <a:lstStyle>
            <a:lvl1pPr>
              <a:defRPr/>
            </a:lvl1pPr>
          </a:lstStyle>
          <a:p>
            <a:pPr>
              <a:defRPr/>
            </a:pPr>
            <a:fld id="{C73EA6EA-D5F9-D241-A6C8-45E3DE166C79}" type="slidenum">
              <a:rPr lang="en-US"/>
              <a:pPr>
                <a:defRPr/>
              </a:pPr>
              <a:t>‹#›</a:t>
            </a:fld>
            <a:endParaRPr lang="en-US" dirty="0"/>
          </a:p>
        </p:txBody>
      </p:sp>
    </p:spTree>
    <p:extLst>
      <p:ext uri="{BB962C8B-B14F-4D97-AF65-F5344CB8AC3E}">
        <p14:creationId xmlns:p14="http://schemas.microsoft.com/office/powerpoint/2010/main" val="939947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7F93E-813E-354B-8D78-A0DD3098EDB0}"/>
              </a:ext>
            </a:extLst>
          </p:cNvPr>
          <p:cNvSpPr>
            <a:spLocks noGrp="1"/>
          </p:cNvSpPr>
          <p:nvPr>
            <p:ph type="dt" sz="half" idx="10"/>
          </p:nvPr>
        </p:nvSpPr>
        <p:spPr/>
        <p:txBody>
          <a:bodyPr/>
          <a:lstStyle>
            <a:lvl1pPr>
              <a:defRPr/>
            </a:lvl1p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6173345-4963-3D47-A912-464EB2D4AC13}"/>
              </a:ext>
            </a:extLst>
          </p:cNvPr>
          <p:cNvSpPr>
            <a:spLocks noGrp="1"/>
          </p:cNvSpPr>
          <p:nvPr>
            <p:ph type="ftr" sz="quarter" idx="11"/>
          </p:nvPr>
        </p:nvSpPr>
        <p:spPr/>
        <p:txBody>
          <a:bodyPr/>
          <a:lstStyle>
            <a:lvl1pPr>
              <a:defRPr/>
            </a:lvl1pPr>
          </a:lstStyle>
          <a:p>
            <a:pPr>
              <a:defRPr/>
            </a:pPr>
            <a:r>
              <a:rPr lang="en-US"/>
              <a:t>Dr. Malak Abdullah</a:t>
            </a:r>
          </a:p>
        </p:txBody>
      </p:sp>
      <p:sp>
        <p:nvSpPr>
          <p:cNvPr id="6" name="Slide Number Placeholder 5">
            <a:extLst>
              <a:ext uri="{FF2B5EF4-FFF2-40B4-BE49-F238E27FC236}">
                <a16:creationId xmlns:a16="http://schemas.microsoft.com/office/drawing/2014/main" id="{41FE4DC7-8374-DC41-92E5-138B6B4694ED}"/>
              </a:ext>
            </a:extLst>
          </p:cNvPr>
          <p:cNvSpPr>
            <a:spLocks noGrp="1"/>
          </p:cNvSpPr>
          <p:nvPr>
            <p:ph type="sldNum" sz="quarter" idx="12"/>
          </p:nvPr>
        </p:nvSpPr>
        <p:spPr/>
        <p:txBody>
          <a:bodyPr/>
          <a:lstStyle>
            <a:lvl1pPr>
              <a:defRPr/>
            </a:lvl1pPr>
          </a:lstStyle>
          <a:p>
            <a:pPr>
              <a:defRPr/>
            </a:pPr>
            <a:fld id="{0343DEC4-7873-E74C-A15E-51A5463EA48A}" type="slidenum">
              <a:rPr lang="en-US"/>
              <a:pPr>
                <a:defRPr/>
              </a:pPr>
              <a:t>‹#›</a:t>
            </a:fld>
            <a:endParaRPr lang="en-US" dirty="0"/>
          </a:p>
        </p:txBody>
      </p:sp>
    </p:spTree>
    <p:extLst>
      <p:ext uri="{BB962C8B-B14F-4D97-AF65-F5344CB8AC3E}">
        <p14:creationId xmlns:p14="http://schemas.microsoft.com/office/powerpoint/2010/main" val="787363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7CFD01-887E-BE45-8DD0-2229CAFC4DAF}"/>
              </a:ext>
            </a:extLst>
          </p:cNvPr>
          <p:cNvSpPr>
            <a:spLocks noGrp="1"/>
          </p:cNvSpPr>
          <p:nvPr>
            <p:ph type="title"/>
          </p:nvPr>
        </p:nvSpPr>
        <p:spPr>
          <a:xfrm>
            <a:off x="457200" y="369888"/>
            <a:ext cx="11244263" cy="13589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7" name="Text Placeholder 2">
            <a:extLst>
              <a:ext uri="{FF2B5EF4-FFF2-40B4-BE49-F238E27FC236}">
                <a16:creationId xmlns:a16="http://schemas.microsoft.com/office/drawing/2014/main" id="{1213DD65-B9D3-0646-A9E9-617361637103}"/>
              </a:ext>
            </a:extLst>
          </p:cNvPr>
          <p:cNvSpPr>
            <a:spLocks noGrp="1" noChangeArrowheads="1"/>
          </p:cNvSpPr>
          <p:nvPr>
            <p:ph type="body" idx="1"/>
          </p:nvPr>
        </p:nvSpPr>
        <p:spPr bwMode="auto">
          <a:xfrm>
            <a:off x="457200" y="1928813"/>
            <a:ext cx="11244263"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 Second level</a:t>
            </a:r>
          </a:p>
          <a:p>
            <a:pPr lvl="2"/>
            <a:r>
              <a:rPr lang="en-US" altLang="en-US"/>
              <a:t> Third level</a:t>
            </a:r>
          </a:p>
          <a:p>
            <a:pPr lvl="3"/>
            <a:r>
              <a:rPr lang="en-US" altLang="en-US"/>
              <a:t> Fourth level</a:t>
            </a:r>
          </a:p>
          <a:p>
            <a:pPr lvl="4"/>
            <a:r>
              <a:rPr lang="en-US" altLang="en-US"/>
              <a:t> Fifth level</a:t>
            </a:r>
          </a:p>
        </p:txBody>
      </p:sp>
      <p:sp>
        <p:nvSpPr>
          <p:cNvPr id="4" name="Date Placeholder 3">
            <a:extLst>
              <a:ext uri="{FF2B5EF4-FFF2-40B4-BE49-F238E27FC236}">
                <a16:creationId xmlns:a16="http://schemas.microsoft.com/office/drawing/2014/main" id="{143AF549-4159-8342-AA67-FC7E1F1BD658}"/>
              </a:ext>
            </a:extLst>
          </p:cNvPr>
          <p:cNvSpPr>
            <a:spLocks noGrp="1"/>
          </p:cNvSpPr>
          <p:nvPr>
            <p:ph type="dt" sz="half" idx="2"/>
          </p:nvPr>
        </p:nvSpPr>
        <p:spPr>
          <a:xfrm>
            <a:off x="7964488" y="6272213"/>
            <a:ext cx="3273425" cy="3651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2"/>
                </a:solidFill>
                <a:latin typeface="+mn-lt"/>
              </a:defRPr>
            </a:lvl1p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2A0E9512-3206-7D47-9268-428B3DDB5AB9}"/>
              </a:ext>
            </a:extLst>
          </p:cNvPr>
          <p:cNvSpPr>
            <a:spLocks noGrp="1"/>
          </p:cNvSpPr>
          <p:nvPr>
            <p:ph type="ftr" sz="quarter" idx="3"/>
          </p:nvPr>
        </p:nvSpPr>
        <p:spPr>
          <a:xfrm>
            <a:off x="457200" y="6272213"/>
            <a:ext cx="6958013" cy="365125"/>
          </a:xfrm>
          <a:prstGeom prst="rect">
            <a:avLst/>
          </a:prstGeom>
        </p:spPr>
        <p:txBody>
          <a:bodyPr vert="horz" lIns="91440" tIns="45720" rIns="91440" bIns="45720" rtlCol="0" anchor="ctr"/>
          <a:lstStyle>
            <a:lvl1pPr algn="l" eaLnBrk="1" fontAlgn="auto" hangingPunct="1">
              <a:spcBef>
                <a:spcPts val="0"/>
              </a:spcBef>
              <a:spcAft>
                <a:spcPts val="0"/>
              </a:spcAft>
              <a:defRPr sz="1100" dirty="0">
                <a:solidFill>
                  <a:schemeClr val="tx2"/>
                </a:solidFill>
                <a:latin typeface="+mn-lt"/>
              </a:defRPr>
            </a:lvl1pPr>
          </a:lstStyle>
          <a:p>
            <a:pPr>
              <a:defRPr/>
            </a:pPr>
            <a:r>
              <a:rPr lang="en-US"/>
              <a:t>Dr. Malak Abdullah</a:t>
            </a:r>
          </a:p>
        </p:txBody>
      </p:sp>
      <p:grpSp>
        <p:nvGrpSpPr>
          <p:cNvPr id="1030" name="Group 6">
            <a:extLst>
              <a:ext uri="{FF2B5EF4-FFF2-40B4-BE49-F238E27FC236}">
                <a16:creationId xmlns:a16="http://schemas.microsoft.com/office/drawing/2014/main" id="{17C898F4-DB2B-DC49-84BF-C935A24EF73F}"/>
              </a:ext>
            </a:extLst>
          </p:cNvPr>
          <p:cNvGrpSpPr>
            <a:grpSpLocks noChangeAspect="1"/>
          </p:cNvGrpSpPr>
          <p:nvPr/>
        </p:nvGrpSpPr>
        <p:grpSpPr bwMode="auto">
          <a:xfrm>
            <a:off x="11401425" y="6229350"/>
            <a:ext cx="457200" cy="457200"/>
            <a:chOff x="11361456" y="6195813"/>
            <a:chExt cx="548640" cy="548640"/>
          </a:xfrm>
        </p:grpSpPr>
        <p:sp>
          <p:nvSpPr>
            <p:cNvPr id="8" name="Oval 7">
              <a:extLst>
                <a:ext uri="{FF2B5EF4-FFF2-40B4-BE49-F238E27FC236}">
                  <a16:creationId xmlns:a16="http://schemas.microsoft.com/office/drawing/2014/main" id="{42085FB6-3B46-BA40-BB7F-E105437338BC}"/>
                </a:ext>
              </a:extLst>
            </p:cNvPr>
            <p:cNvSpPr/>
            <p:nvPr/>
          </p:nvSpPr>
          <p:spPr>
            <a:xfrm>
              <a:off x="11361456" y="6195813"/>
              <a:ext cx="548640" cy="548640"/>
            </a:xfrm>
            <a:prstGeom prst="ellipse">
              <a:avLst/>
            </a:prstGeom>
            <a:blipFill dpi="0" rotWithShape="1">
              <a:blip r:embed="rId1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anchor="ctr"/>
            <a:lstStyle/>
            <a:p>
              <a:pPr algn="ctr" eaLnBrk="1" fontAlgn="auto" hangingPunct="1">
                <a:spcBef>
                  <a:spcPts val="0"/>
                </a:spcBef>
                <a:spcAft>
                  <a:spcPts val="0"/>
                </a:spcAft>
                <a:defRPr/>
              </a:pPr>
              <a:endParaRPr lang="en-US" sz="2000" kern="0" dirty="0">
                <a:solidFill>
                  <a:prstClr val="white"/>
                </a:solidFill>
                <a:latin typeface="Rockwell Extra Bold" pitchFamily="18" charset="0"/>
              </a:endParaRPr>
            </a:p>
          </p:txBody>
        </p:sp>
        <p:sp>
          <p:nvSpPr>
            <p:cNvPr id="1035" name="Oval 8">
              <a:extLst>
                <a:ext uri="{FF2B5EF4-FFF2-40B4-BE49-F238E27FC236}">
                  <a16:creationId xmlns:a16="http://schemas.microsoft.com/office/drawing/2014/main" id="{E58050F0-9B55-E248-BAF7-FDA2C6EA73B2}"/>
                </a:ext>
              </a:extLst>
            </p:cNvPr>
            <p:cNvSpPr>
              <a:spLocks noChangeArrowheads="1"/>
            </p:cNvSpPr>
            <p:nvPr/>
          </p:nvSpPr>
          <p:spPr bwMode="auto">
            <a:xfrm>
              <a:off x="11396488" y="6230844"/>
              <a:ext cx="478576" cy="478578"/>
            </a:xfrm>
            <a:prstGeom prst="ellipse">
              <a:avLst/>
            </a:prstGeom>
            <a:noFill/>
            <a:ln w="127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Rockwell" panose="02060603020205020403" pitchFamily="18" charset="77"/>
                </a:defRPr>
              </a:lvl1pPr>
              <a:lvl2pPr marL="742950" indent="-285750">
                <a:defRPr>
                  <a:solidFill>
                    <a:schemeClr val="tx1"/>
                  </a:solidFill>
                  <a:latin typeface="Rockwell" panose="02060603020205020403" pitchFamily="18" charset="77"/>
                </a:defRPr>
              </a:lvl2pPr>
              <a:lvl3pPr marL="1143000" indent="-228600">
                <a:defRPr>
                  <a:solidFill>
                    <a:schemeClr val="tx1"/>
                  </a:solidFill>
                  <a:latin typeface="Rockwell" panose="02060603020205020403" pitchFamily="18" charset="77"/>
                </a:defRPr>
              </a:lvl3pPr>
              <a:lvl4pPr marL="1600200" indent="-228600">
                <a:defRPr>
                  <a:solidFill>
                    <a:schemeClr val="tx1"/>
                  </a:solidFill>
                  <a:latin typeface="Rockwell" panose="02060603020205020403" pitchFamily="18" charset="77"/>
                </a:defRPr>
              </a:lvl4pPr>
              <a:lvl5pPr marL="2057400" indent="-228600">
                <a:defRPr>
                  <a:solidFill>
                    <a:schemeClr val="tx1"/>
                  </a:solidFill>
                  <a:latin typeface="Rockwell" panose="02060603020205020403" pitchFamily="18" charset="77"/>
                </a:defRPr>
              </a:lvl5pPr>
              <a:lvl6pPr marL="2514600" indent="-228600" fontAlgn="base">
                <a:spcBef>
                  <a:spcPct val="0"/>
                </a:spcBef>
                <a:spcAft>
                  <a:spcPct val="0"/>
                </a:spcAft>
                <a:defRPr>
                  <a:solidFill>
                    <a:schemeClr val="tx1"/>
                  </a:solidFill>
                  <a:latin typeface="Rockwell" panose="02060603020205020403" pitchFamily="18" charset="77"/>
                </a:defRPr>
              </a:lvl6pPr>
              <a:lvl7pPr marL="2971800" indent="-228600" fontAlgn="base">
                <a:spcBef>
                  <a:spcPct val="0"/>
                </a:spcBef>
                <a:spcAft>
                  <a:spcPct val="0"/>
                </a:spcAft>
                <a:defRPr>
                  <a:solidFill>
                    <a:schemeClr val="tx1"/>
                  </a:solidFill>
                  <a:latin typeface="Rockwell" panose="02060603020205020403" pitchFamily="18" charset="77"/>
                </a:defRPr>
              </a:lvl7pPr>
              <a:lvl8pPr marL="3429000" indent="-228600" fontAlgn="base">
                <a:spcBef>
                  <a:spcPct val="0"/>
                </a:spcBef>
                <a:spcAft>
                  <a:spcPct val="0"/>
                </a:spcAft>
                <a:defRPr>
                  <a:solidFill>
                    <a:schemeClr val="tx1"/>
                  </a:solidFill>
                  <a:latin typeface="Rockwell" panose="02060603020205020403" pitchFamily="18" charset="77"/>
                </a:defRPr>
              </a:lvl8pPr>
              <a:lvl9pPr marL="3886200" indent="-228600" fontAlgn="base">
                <a:spcBef>
                  <a:spcPct val="0"/>
                </a:spcBef>
                <a:spcAft>
                  <a:spcPct val="0"/>
                </a:spcAft>
                <a:defRPr>
                  <a:solidFill>
                    <a:schemeClr val="tx1"/>
                  </a:solidFill>
                  <a:latin typeface="Rockwell" panose="02060603020205020403" pitchFamily="18" charset="77"/>
                </a:defRPr>
              </a:lvl9pPr>
            </a:lstStyle>
            <a:p>
              <a:pPr algn="ctr" eaLnBrk="1" hangingPunct="1"/>
              <a:endParaRPr lang="en-US" altLang="en-US">
                <a:solidFill>
                  <a:srgbClr val="FFFFFF"/>
                </a:solidFill>
                <a:latin typeface="Calibri" panose="020F0502020204030204" pitchFamily="34" charset="0"/>
              </a:endParaRPr>
            </a:p>
          </p:txBody>
        </p:sp>
      </p:grpSp>
      <p:sp>
        <p:nvSpPr>
          <p:cNvPr id="6" name="Slide Number Placeholder 5">
            <a:extLst>
              <a:ext uri="{FF2B5EF4-FFF2-40B4-BE49-F238E27FC236}">
                <a16:creationId xmlns:a16="http://schemas.microsoft.com/office/drawing/2014/main" id="{09D685BD-EE24-9946-A9AD-C03D9EF4677D}"/>
              </a:ext>
            </a:extLst>
          </p:cNvPr>
          <p:cNvSpPr>
            <a:spLocks noGrp="1"/>
          </p:cNvSpPr>
          <p:nvPr>
            <p:ph type="sldNum" sz="quarter" idx="4"/>
          </p:nvPr>
        </p:nvSpPr>
        <p:spPr>
          <a:xfrm>
            <a:off x="11310938" y="6272213"/>
            <a:ext cx="639762" cy="365125"/>
          </a:xfrm>
          <a:prstGeom prst="rect">
            <a:avLst/>
          </a:prstGeom>
        </p:spPr>
        <p:txBody>
          <a:bodyPr vert="horz" lIns="91440" tIns="45720" rIns="91440" bIns="45720" rtlCol="0" anchor="ctr"/>
          <a:lstStyle>
            <a:lvl1pPr algn="ctr" eaLnBrk="1" fontAlgn="auto" hangingPunct="1">
              <a:spcBef>
                <a:spcPts val="0"/>
              </a:spcBef>
              <a:spcAft>
                <a:spcPts val="0"/>
              </a:spcAft>
              <a:defRPr sz="1400" b="1" smtClean="0">
                <a:solidFill>
                  <a:srgbClr val="FFFFFF"/>
                </a:solidFill>
                <a:latin typeface="+mj-lt"/>
              </a:defRPr>
            </a:lvl1pPr>
          </a:lstStyle>
          <a:p>
            <a:pPr>
              <a:defRPr/>
            </a:pPr>
            <a:fld id="{C0C37952-71E9-A145-B537-9DE30E8E24A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87" r:id="rId9"/>
    <p:sldLayoutId id="2147483788" r:id="rId10"/>
  </p:sldLayoutIdLst>
  <p:hf hdr="0"/>
  <p:txStyles>
    <p:titleStyle>
      <a:lvl1pPr algn="l" rtl="0" fontAlgn="base">
        <a:lnSpc>
          <a:spcPct val="90000"/>
        </a:lnSpc>
        <a:spcBef>
          <a:spcPct val="0"/>
        </a:spcBef>
        <a:spcAft>
          <a:spcPct val="0"/>
        </a:spcAft>
        <a:defRPr sz="5400" kern="1200" cap="all">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vl2pPr algn="l" rtl="0" fontAlgn="base">
        <a:lnSpc>
          <a:spcPct val="90000"/>
        </a:lnSpc>
        <a:spcBef>
          <a:spcPct val="0"/>
        </a:spcBef>
        <a:spcAft>
          <a:spcPct val="0"/>
        </a:spcAft>
        <a:defRPr sz="5400">
          <a:solidFill>
            <a:schemeClr val="tx1"/>
          </a:solidFill>
          <a:latin typeface="Rockwell Condensed" panose="02060603050405020104" pitchFamily="18" charset="77"/>
        </a:defRPr>
      </a:lvl2pPr>
      <a:lvl3pPr algn="l" rtl="0" fontAlgn="base">
        <a:lnSpc>
          <a:spcPct val="90000"/>
        </a:lnSpc>
        <a:spcBef>
          <a:spcPct val="0"/>
        </a:spcBef>
        <a:spcAft>
          <a:spcPct val="0"/>
        </a:spcAft>
        <a:defRPr sz="5400">
          <a:solidFill>
            <a:schemeClr val="tx1"/>
          </a:solidFill>
          <a:latin typeface="Rockwell Condensed" panose="02060603050405020104" pitchFamily="18" charset="77"/>
        </a:defRPr>
      </a:lvl3pPr>
      <a:lvl4pPr algn="l" rtl="0" fontAlgn="base">
        <a:lnSpc>
          <a:spcPct val="90000"/>
        </a:lnSpc>
        <a:spcBef>
          <a:spcPct val="0"/>
        </a:spcBef>
        <a:spcAft>
          <a:spcPct val="0"/>
        </a:spcAft>
        <a:defRPr sz="5400">
          <a:solidFill>
            <a:schemeClr val="tx1"/>
          </a:solidFill>
          <a:latin typeface="Rockwell Condensed" panose="02060603050405020104" pitchFamily="18" charset="77"/>
        </a:defRPr>
      </a:lvl4pPr>
      <a:lvl5pPr algn="l" rtl="0" fontAlgn="base">
        <a:lnSpc>
          <a:spcPct val="90000"/>
        </a:lnSpc>
        <a:spcBef>
          <a:spcPct val="0"/>
        </a:spcBef>
        <a:spcAft>
          <a:spcPct val="0"/>
        </a:spcAft>
        <a:defRPr sz="5400">
          <a:solidFill>
            <a:schemeClr val="tx1"/>
          </a:solidFill>
          <a:latin typeface="Rockwell Condensed" panose="02060603050405020104" pitchFamily="18" charset="77"/>
        </a:defRPr>
      </a:lvl5pPr>
      <a:lvl6pPr marL="457200" algn="l" rtl="0" fontAlgn="base">
        <a:lnSpc>
          <a:spcPct val="90000"/>
        </a:lnSpc>
        <a:spcBef>
          <a:spcPct val="0"/>
        </a:spcBef>
        <a:spcAft>
          <a:spcPct val="0"/>
        </a:spcAft>
        <a:defRPr sz="5400">
          <a:solidFill>
            <a:schemeClr val="tx1"/>
          </a:solidFill>
          <a:latin typeface="Rockwell Condensed" panose="02060603050405020104" pitchFamily="18" charset="77"/>
        </a:defRPr>
      </a:lvl6pPr>
      <a:lvl7pPr marL="914400" algn="l" rtl="0" fontAlgn="base">
        <a:lnSpc>
          <a:spcPct val="90000"/>
        </a:lnSpc>
        <a:spcBef>
          <a:spcPct val="0"/>
        </a:spcBef>
        <a:spcAft>
          <a:spcPct val="0"/>
        </a:spcAft>
        <a:defRPr sz="5400">
          <a:solidFill>
            <a:schemeClr val="tx1"/>
          </a:solidFill>
          <a:latin typeface="Rockwell Condensed" panose="02060603050405020104" pitchFamily="18" charset="77"/>
        </a:defRPr>
      </a:lvl7pPr>
      <a:lvl8pPr marL="1371600" algn="l" rtl="0" fontAlgn="base">
        <a:lnSpc>
          <a:spcPct val="90000"/>
        </a:lnSpc>
        <a:spcBef>
          <a:spcPct val="0"/>
        </a:spcBef>
        <a:spcAft>
          <a:spcPct val="0"/>
        </a:spcAft>
        <a:defRPr sz="5400">
          <a:solidFill>
            <a:schemeClr val="tx1"/>
          </a:solidFill>
          <a:latin typeface="Rockwell Condensed" panose="02060603050405020104" pitchFamily="18" charset="77"/>
        </a:defRPr>
      </a:lvl8pPr>
      <a:lvl9pPr marL="1828800" algn="l" rtl="0" fontAlgn="base">
        <a:lnSpc>
          <a:spcPct val="90000"/>
        </a:lnSpc>
        <a:spcBef>
          <a:spcPct val="0"/>
        </a:spcBef>
        <a:spcAft>
          <a:spcPct val="0"/>
        </a:spcAft>
        <a:defRPr sz="5400">
          <a:solidFill>
            <a:schemeClr val="tx1"/>
          </a:solidFill>
          <a:latin typeface="Rockwell Condensed" panose="02060603050405020104" pitchFamily="18" charset="77"/>
        </a:defRPr>
      </a:lvl9pPr>
    </p:titleStyle>
    <p:bodyStyle>
      <a:lvl1pPr marL="182563" indent="-182563" algn="l" rtl="0" fontAlgn="base">
        <a:lnSpc>
          <a:spcPct val="90000"/>
        </a:lnSpc>
        <a:spcBef>
          <a:spcPts val="1200"/>
        </a:spcBef>
        <a:spcAft>
          <a:spcPct val="0"/>
        </a:spcAft>
        <a:buClr>
          <a:srgbClr val="9E3611"/>
        </a:buClr>
        <a:buSzPct val="85000"/>
        <a:buFont typeface="Wingdings" pitchFamily="2" charset="2"/>
        <a:buChar char="v"/>
        <a:defRPr sz="2000" kern="1200">
          <a:solidFill>
            <a:schemeClr val="tx1"/>
          </a:solidFill>
          <a:latin typeface="+mn-lt"/>
          <a:ea typeface="+mn-ea"/>
          <a:cs typeface="+mn-cs"/>
        </a:defRPr>
      </a:lvl1pPr>
      <a:lvl2pPr marL="457200" indent="-182563" algn="l" rtl="0" fontAlgn="base">
        <a:lnSpc>
          <a:spcPct val="90000"/>
        </a:lnSpc>
        <a:spcBef>
          <a:spcPts val="400"/>
        </a:spcBef>
        <a:spcAft>
          <a:spcPts val="200"/>
        </a:spcAft>
        <a:buClr>
          <a:srgbClr val="9E3611"/>
        </a:buClr>
        <a:buSzPct val="85000"/>
        <a:buFont typeface="Wingdings" pitchFamily="2" charset="2"/>
        <a:buChar char="v"/>
        <a:defRPr kern="1200">
          <a:solidFill>
            <a:schemeClr val="tx1"/>
          </a:solidFill>
          <a:latin typeface="+mn-lt"/>
          <a:ea typeface="+mn-ea"/>
          <a:cs typeface="+mn-cs"/>
        </a:defRPr>
      </a:lvl2pPr>
      <a:lvl3pPr marL="730250" indent="-182563" algn="l" rtl="0" fontAlgn="base">
        <a:lnSpc>
          <a:spcPct val="90000"/>
        </a:lnSpc>
        <a:spcBef>
          <a:spcPts val="400"/>
        </a:spcBef>
        <a:spcAft>
          <a:spcPts val="200"/>
        </a:spcAft>
        <a:buClr>
          <a:srgbClr val="9E3611"/>
        </a:buClr>
        <a:buSzPct val="85000"/>
        <a:buFont typeface="Wingdings" pitchFamily="2" charset="2"/>
        <a:buChar char="v"/>
        <a:defRPr sz="1600" kern="1200">
          <a:solidFill>
            <a:schemeClr val="tx1"/>
          </a:solidFill>
          <a:latin typeface="+mn-lt"/>
          <a:ea typeface="+mn-ea"/>
          <a:cs typeface="+mn-cs"/>
        </a:defRPr>
      </a:lvl3pPr>
      <a:lvl4pPr marL="1004888" indent="-182563" algn="l" rtl="0" fontAlgn="base">
        <a:lnSpc>
          <a:spcPct val="90000"/>
        </a:lnSpc>
        <a:spcBef>
          <a:spcPts val="400"/>
        </a:spcBef>
        <a:spcAft>
          <a:spcPts val="200"/>
        </a:spcAft>
        <a:buClr>
          <a:srgbClr val="9E3611"/>
        </a:buClr>
        <a:buSzPct val="85000"/>
        <a:buFont typeface="Wingdings" pitchFamily="2" charset="2"/>
        <a:buChar char="v"/>
        <a:defRPr sz="1600" kern="1200">
          <a:solidFill>
            <a:schemeClr val="tx1"/>
          </a:solidFill>
          <a:latin typeface="+mn-lt"/>
          <a:ea typeface="+mn-ea"/>
          <a:cs typeface="+mn-cs"/>
        </a:defRPr>
      </a:lvl4pPr>
      <a:lvl5pPr marL="1279525" indent="-182563" algn="l" rtl="0" fontAlgn="base">
        <a:lnSpc>
          <a:spcPct val="90000"/>
        </a:lnSpc>
        <a:spcBef>
          <a:spcPts val="400"/>
        </a:spcBef>
        <a:spcAft>
          <a:spcPts val="200"/>
        </a:spcAft>
        <a:buClr>
          <a:srgbClr val="9E3611"/>
        </a:buClr>
        <a:buSzPct val="85000"/>
        <a:buFont typeface="Wingdings" pitchFamily="2" charset="2"/>
        <a:buChar char="v"/>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youtu.be/b3IyDNB_ciI?t=4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mathworks.com/discovery/transfer-learning.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colah.github.io/posts/2014-03-NN-Manifolds-Topolog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keras.io/layers/core/#dense" TargetMode="External"/><Relationship Id="rId1" Type="http://schemas.openxmlformats.org/officeDocument/2006/relationships/slideLayout" Target="../slideLayouts/slideLayout2.xml"/><Relationship Id="rId4" Type="http://schemas.openxmlformats.org/officeDocument/2006/relationships/hyperlink" Target="https://pytorch.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archive.ics.uci.edu/ml/datasets/Iri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machinelearningmastery.com/tutorial-first-neural-network-python-kera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hyperlink" Target="https://medium.com/@UdacityINDIA/how-to-build-your-first-neural-network-with-python-6819c7f65dbf" TargetMode="External"/><Relationship Id="rId3" Type="http://schemas.openxmlformats.org/officeDocument/2006/relationships/hyperlink" Target="https://towardsdatascience.com/introducing-deep-learning-and-neural-networks-deep-learning-for-rookies-1-bd68f9cf5883" TargetMode="External"/><Relationship Id="rId7" Type="http://schemas.openxmlformats.org/officeDocument/2006/relationships/hyperlink" Target="https://www.kdnuggets.com/2018/10/simple-neural-network-python.html" TargetMode="External"/><Relationship Id="rId2" Type="http://schemas.openxmlformats.org/officeDocument/2006/relationships/hyperlink" Target="https://pythonprogramming.net/neural-networks-machine-learning-tutorial/" TargetMode="External"/><Relationship Id="rId1" Type="http://schemas.openxmlformats.org/officeDocument/2006/relationships/slideLayout" Target="../slideLayouts/slideLayout2.xml"/><Relationship Id="rId6" Type="http://schemas.openxmlformats.org/officeDocument/2006/relationships/hyperlink" Target="https://towardsdatascience.com/how-to-build-your-own-neural-network-from-scratch-in-python-68998a08e4f6" TargetMode="External"/><Relationship Id="rId5" Type="http://schemas.openxmlformats.org/officeDocument/2006/relationships/hyperlink" Target="https://enlight.nyc/projects/neural-network/" TargetMode="External"/><Relationship Id="rId4" Type="http://schemas.openxmlformats.org/officeDocument/2006/relationships/hyperlink" Target="https://towardsdatascience.com/multi-layer-neural-networks-with-sigmoid-function-deep-learning-for-rookies-2-bf464f09eb7f" TargetMode="External"/><Relationship Id="rId9" Type="http://schemas.openxmlformats.org/officeDocument/2006/relationships/hyperlink" Target="https://www.analyticsvidhya.com/blog/2017/05/neural-network-from-scratch-in-python-and-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613-A60B-F84D-81C0-B833A24DCB2E}"/>
              </a:ext>
            </a:extLst>
          </p:cNvPr>
          <p:cNvSpPr>
            <a:spLocks noGrp="1"/>
          </p:cNvSpPr>
          <p:nvPr>
            <p:ph type="ctrTitle"/>
          </p:nvPr>
        </p:nvSpPr>
        <p:spPr>
          <a:xfrm>
            <a:off x="1524000" y="1570672"/>
            <a:ext cx="9144000" cy="2603274"/>
          </a:xfrm>
        </p:spPr>
        <p:txBody>
          <a:bodyPr>
            <a:normAutofit/>
          </a:bodyPr>
          <a:lstStyle/>
          <a:p>
            <a:pPr fontAlgn="auto">
              <a:spcAft>
                <a:spcPts val="0"/>
              </a:spcAft>
              <a:defRPr/>
            </a:pPr>
            <a:r>
              <a:rPr lang="en-US" sz="5400" dirty="0"/>
              <a:t>Machine Learning</a:t>
            </a:r>
            <a:br>
              <a:rPr lang="en-US" sz="5400" dirty="0"/>
            </a:br>
            <a:r>
              <a:rPr lang="en-US" sz="3200" dirty="0"/>
              <a:t>Neural Network &amp; </a:t>
            </a:r>
            <a:r>
              <a:rPr lang="en-US" sz="3200" dirty="0" err="1"/>
              <a:t>Tensorflow</a:t>
            </a:r>
            <a:r>
              <a:rPr lang="en-US" sz="3200" dirty="0"/>
              <a:t> &amp; </a:t>
            </a:r>
            <a:r>
              <a:rPr lang="en-US" sz="3200" dirty="0" err="1"/>
              <a:t>Keras</a:t>
            </a:r>
            <a:endParaRPr lang="en-US" sz="3200" dirty="0"/>
          </a:p>
        </p:txBody>
      </p:sp>
      <p:sp>
        <p:nvSpPr>
          <p:cNvPr id="12291" name="Subtitle 2">
            <a:extLst>
              <a:ext uri="{FF2B5EF4-FFF2-40B4-BE49-F238E27FC236}">
                <a16:creationId xmlns:a16="http://schemas.microsoft.com/office/drawing/2014/main" id="{BE890691-6FC1-0244-8097-5322A6E3FD0D}"/>
              </a:ext>
            </a:extLst>
          </p:cNvPr>
          <p:cNvSpPr>
            <a:spLocks noGrp="1" noChangeArrowheads="1"/>
          </p:cNvSpPr>
          <p:nvPr>
            <p:ph type="subTitle" idx="1"/>
          </p:nvPr>
        </p:nvSpPr>
        <p:spPr>
          <a:xfrm>
            <a:off x="1524000" y="4718050"/>
            <a:ext cx="9144000" cy="1393825"/>
          </a:xfrm>
        </p:spPr>
        <p:txBody>
          <a:bodyPr/>
          <a:lstStyle/>
          <a:p>
            <a:r>
              <a:rPr lang="en-US" altLang="en-US"/>
              <a:t>Dr. Malak Abdullah</a:t>
            </a:r>
          </a:p>
          <a:p>
            <a:r>
              <a:rPr lang="en-US" altLang="en-US"/>
              <a:t>Computer Science Department</a:t>
            </a:r>
          </a:p>
          <a:p>
            <a:r>
              <a:rPr lang="en-US" altLang="en-US"/>
              <a:t>Jordan University of Science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B7D4-1EF7-E842-BFA9-ECC9C37932F0}"/>
              </a:ext>
            </a:extLst>
          </p:cNvPr>
          <p:cNvSpPr>
            <a:spLocks noGrp="1"/>
          </p:cNvSpPr>
          <p:nvPr>
            <p:ph type="title"/>
          </p:nvPr>
        </p:nvSpPr>
        <p:spPr/>
        <p:txBody>
          <a:bodyPr/>
          <a:lstStyle/>
          <a:p>
            <a:r>
              <a:rPr lang="en-US" dirty="0"/>
              <a:t>Deep Learning (continue)</a:t>
            </a:r>
          </a:p>
        </p:txBody>
      </p:sp>
      <p:sp>
        <p:nvSpPr>
          <p:cNvPr id="3" name="Content Placeholder 2">
            <a:extLst>
              <a:ext uri="{FF2B5EF4-FFF2-40B4-BE49-F238E27FC236}">
                <a16:creationId xmlns:a16="http://schemas.microsoft.com/office/drawing/2014/main" id="{CADE0828-CE50-CF40-909B-137BCA4678E7}"/>
              </a:ext>
            </a:extLst>
          </p:cNvPr>
          <p:cNvSpPr>
            <a:spLocks noGrp="1"/>
          </p:cNvSpPr>
          <p:nvPr>
            <p:ph idx="1"/>
          </p:nvPr>
        </p:nvSpPr>
        <p:spPr/>
        <p:txBody>
          <a:bodyPr/>
          <a:lstStyle/>
          <a:p>
            <a:r>
              <a:rPr lang="en-US" dirty="0"/>
              <a:t>Deep learning is a machine learning technique that teaches computers to do what comes naturally to humans: </a:t>
            </a:r>
            <a:r>
              <a:rPr lang="en-US" dirty="0">
                <a:solidFill>
                  <a:srgbClr val="FF0000"/>
                </a:solidFill>
              </a:rPr>
              <a:t>learn by example</a:t>
            </a:r>
            <a:r>
              <a:rPr lang="en-US" dirty="0"/>
              <a:t>. </a:t>
            </a:r>
          </a:p>
          <a:p>
            <a:r>
              <a:rPr lang="en-US" dirty="0"/>
              <a:t>Deep learning is getting lots of attention lately and for good reason. It’s achieving results that were not possible before.</a:t>
            </a:r>
          </a:p>
          <a:p>
            <a:r>
              <a:rPr lang="en-US" dirty="0"/>
              <a:t>In deep learning, a computer model learns to perform classification tasks directly from images, text, or sound. Deep learning models can achieve state-of-the-art accuracy, sometimes exceeding human-level performance. </a:t>
            </a:r>
          </a:p>
          <a:p>
            <a:r>
              <a:rPr lang="en-US" dirty="0"/>
              <a:t>Models are trained by using a large set of labeled data and neural network architectures that contain many layers.</a:t>
            </a:r>
          </a:p>
          <a:p>
            <a:r>
              <a:rPr lang="en-US" dirty="0"/>
              <a:t>Deep learning is a key technology behind </a:t>
            </a:r>
            <a:r>
              <a:rPr lang="en-US" dirty="0">
                <a:solidFill>
                  <a:srgbClr val="FF0000"/>
                </a:solidFill>
              </a:rPr>
              <a:t>driverless cars</a:t>
            </a:r>
            <a:r>
              <a:rPr lang="en-US" dirty="0"/>
              <a:t>, enabling them to recognize a stop sign, or to distinguish a pedestrian from a lamppost. </a:t>
            </a:r>
          </a:p>
        </p:txBody>
      </p:sp>
      <p:sp>
        <p:nvSpPr>
          <p:cNvPr id="4" name="Date Placeholder 3">
            <a:extLst>
              <a:ext uri="{FF2B5EF4-FFF2-40B4-BE49-F238E27FC236}">
                <a16:creationId xmlns:a16="http://schemas.microsoft.com/office/drawing/2014/main" id="{2F61E86E-E956-0043-8572-010D95F75D26}"/>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6D3510F8-A6CA-0D4B-831E-6042B09ABD2C}"/>
              </a:ext>
            </a:extLst>
          </p:cNvPr>
          <p:cNvSpPr>
            <a:spLocks noGrp="1"/>
          </p:cNvSpPr>
          <p:nvPr>
            <p:ph type="sldNum" sz="quarter" idx="12"/>
          </p:nvPr>
        </p:nvSpPr>
        <p:spPr/>
        <p:txBody>
          <a:bodyPr/>
          <a:lstStyle/>
          <a:p>
            <a:pPr>
              <a:defRPr/>
            </a:pPr>
            <a:fld id="{5D7239ED-A247-3F49-9595-68E607AFDC4C}" type="slidenum">
              <a:rPr lang="en-US" smtClean="0"/>
              <a:pPr>
                <a:defRPr/>
              </a:pPr>
              <a:t>10</a:t>
            </a:fld>
            <a:endParaRPr lang="en-US" dirty="0"/>
          </a:p>
        </p:txBody>
      </p:sp>
      <p:sp>
        <p:nvSpPr>
          <p:cNvPr id="6" name="Footer Placeholder 5">
            <a:extLst>
              <a:ext uri="{FF2B5EF4-FFF2-40B4-BE49-F238E27FC236}">
                <a16:creationId xmlns:a16="http://schemas.microsoft.com/office/drawing/2014/main" id="{E38C2F42-E7F7-1148-B056-DC349BD4DAA4}"/>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58778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24BF-61A3-B947-8D7A-6AEAAB47F6B0}"/>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A0134F77-62F4-E945-8ACF-35347BD6DCA8}"/>
              </a:ext>
            </a:extLst>
          </p:cNvPr>
          <p:cNvSpPr>
            <a:spLocks noGrp="1"/>
          </p:cNvSpPr>
          <p:nvPr>
            <p:ph idx="1"/>
          </p:nvPr>
        </p:nvSpPr>
        <p:spPr/>
        <p:txBody>
          <a:bodyPr/>
          <a:lstStyle/>
          <a:p>
            <a:r>
              <a:rPr lang="en-US" dirty="0"/>
              <a:t>While deep learning was first theorized in the 1980s, there are two main reasons it has only recently become useful:</a:t>
            </a:r>
          </a:p>
          <a:p>
            <a:pPr lvl="1"/>
            <a:r>
              <a:rPr lang="en-US" dirty="0"/>
              <a:t>Deep learning requires large amounts of </a:t>
            </a:r>
            <a:r>
              <a:rPr lang="en-US" b="1" dirty="0"/>
              <a:t>labeled data</a:t>
            </a:r>
            <a:r>
              <a:rPr lang="en-US" dirty="0"/>
              <a:t>. For example, driverless car development requires millions of images and thousands of hours of video.</a:t>
            </a:r>
          </a:p>
          <a:p>
            <a:pPr lvl="1"/>
            <a:r>
              <a:rPr lang="en-US" dirty="0"/>
              <a:t>Deep learning requires substantial </a:t>
            </a:r>
            <a:r>
              <a:rPr lang="en-US" b="1" dirty="0"/>
              <a:t>computing power</a:t>
            </a:r>
            <a:r>
              <a:rPr lang="en-US" dirty="0"/>
              <a:t>. High-performance GPUs have a parallel architecture that is efficient for deep learning. When combined with clusters or cloud computing, this enables development teams to reduce training time for a deep learning network from weeks to hours or less.</a:t>
            </a:r>
          </a:p>
          <a:p>
            <a:r>
              <a:rPr lang="en-US" dirty="0"/>
              <a:t>Deep learning is being used in automated hearing and speech translation. For example, home assistance devices that respond to your voice and know your preferences are powered by deep learning applications.</a:t>
            </a:r>
          </a:p>
          <a:p>
            <a:endParaRPr lang="en-US" dirty="0"/>
          </a:p>
          <a:p>
            <a:r>
              <a:rPr lang="en-US" dirty="0">
                <a:hlinkClick r:id="rId2"/>
              </a:rPr>
              <a:t>https://youtu.be/b3IyDNB_ciI?t=42</a:t>
            </a:r>
            <a:endParaRPr lang="en-US" dirty="0"/>
          </a:p>
          <a:p>
            <a:endParaRPr lang="en-US" dirty="0"/>
          </a:p>
        </p:txBody>
      </p:sp>
      <p:sp>
        <p:nvSpPr>
          <p:cNvPr id="4" name="Date Placeholder 3">
            <a:extLst>
              <a:ext uri="{FF2B5EF4-FFF2-40B4-BE49-F238E27FC236}">
                <a16:creationId xmlns:a16="http://schemas.microsoft.com/office/drawing/2014/main" id="{E0D8C568-17E8-164E-AC31-D235FC8E212D}"/>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2A1C9CE-B61E-F247-AE16-9342C4C899C9}"/>
              </a:ext>
            </a:extLst>
          </p:cNvPr>
          <p:cNvSpPr>
            <a:spLocks noGrp="1"/>
          </p:cNvSpPr>
          <p:nvPr>
            <p:ph type="sldNum" sz="quarter" idx="12"/>
          </p:nvPr>
        </p:nvSpPr>
        <p:spPr/>
        <p:txBody>
          <a:bodyPr/>
          <a:lstStyle/>
          <a:p>
            <a:pPr>
              <a:defRPr/>
            </a:pPr>
            <a:fld id="{5D7239ED-A247-3F49-9595-68E607AFDC4C}" type="slidenum">
              <a:rPr lang="en-US" smtClean="0"/>
              <a:pPr>
                <a:defRPr/>
              </a:pPr>
              <a:t>11</a:t>
            </a:fld>
            <a:endParaRPr lang="en-US" dirty="0"/>
          </a:p>
        </p:txBody>
      </p:sp>
      <p:sp>
        <p:nvSpPr>
          <p:cNvPr id="6" name="Footer Placeholder 5">
            <a:extLst>
              <a:ext uri="{FF2B5EF4-FFF2-40B4-BE49-F238E27FC236}">
                <a16:creationId xmlns:a16="http://schemas.microsoft.com/office/drawing/2014/main" id="{6606AC78-03C8-BA4E-9C9E-5B37983BDBF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421516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3855-ACC9-0447-AD51-7EF57F1376D0}"/>
              </a:ext>
            </a:extLst>
          </p:cNvPr>
          <p:cNvSpPr>
            <a:spLocks noGrp="1"/>
          </p:cNvSpPr>
          <p:nvPr>
            <p:ph type="title"/>
          </p:nvPr>
        </p:nvSpPr>
        <p:spPr/>
        <p:txBody>
          <a:bodyPr/>
          <a:lstStyle/>
          <a:p>
            <a:r>
              <a:rPr lang="en-US" dirty="0"/>
              <a:t>How it functions!?</a:t>
            </a:r>
          </a:p>
        </p:txBody>
      </p:sp>
      <p:sp>
        <p:nvSpPr>
          <p:cNvPr id="3" name="Content Placeholder 2">
            <a:extLst>
              <a:ext uri="{FF2B5EF4-FFF2-40B4-BE49-F238E27FC236}">
                <a16:creationId xmlns:a16="http://schemas.microsoft.com/office/drawing/2014/main" id="{DECCEDE4-959F-074B-A010-915FB1B2B84D}"/>
              </a:ext>
            </a:extLst>
          </p:cNvPr>
          <p:cNvSpPr>
            <a:spLocks noGrp="1"/>
          </p:cNvSpPr>
          <p:nvPr>
            <p:ph idx="1"/>
          </p:nvPr>
        </p:nvSpPr>
        <p:spPr>
          <a:xfrm>
            <a:off x="314325" y="2025650"/>
            <a:ext cx="11387137" cy="4429125"/>
          </a:xfrm>
        </p:spPr>
        <p:txBody>
          <a:bodyPr/>
          <a:lstStyle/>
          <a:p>
            <a:r>
              <a:rPr lang="en-US" dirty="0"/>
              <a:t>Deep learning models are trained by using large sets of labeled data and neural network architectures that learn features directly from the data without the need for manual feature extraction</a:t>
            </a:r>
          </a:p>
          <a:p>
            <a:r>
              <a:rPr lang="en-US" dirty="0"/>
              <a:t>Deep learning is a specialized form of machine learning.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r>
              <a:rPr lang="en-US" dirty="0">
                <a:solidFill>
                  <a:srgbClr val="FF0000"/>
                </a:solidFill>
              </a:rPr>
              <a:t>In machine learning, you manually choose features and a classifier to sort images. With deep learning, feature extraction and modeling steps are automatic.</a:t>
            </a:r>
          </a:p>
          <a:p>
            <a:r>
              <a:rPr lang="en-US" dirty="0"/>
              <a:t>When choosing between machine learning and deep learning, consider whether you have a </a:t>
            </a:r>
            <a:r>
              <a:rPr lang="en-US" dirty="0">
                <a:solidFill>
                  <a:srgbClr val="FF0000"/>
                </a:solidFill>
              </a:rPr>
              <a:t>high-performance GPU and lots of labeled data</a:t>
            </a:r>
            <a:r>
              <a:rPr lang="en-US" dirty="0"/>
              <a:t>. Deep learning is generally more complex, so you’ll need at least a few thousand images to get reliable results. </a:t>
            </a:r>
          </a:p>
        </p:txBody>
      </p:sp>
      <p:sp>
        <p:nvSpPr>
          <p:cNvPr id="4" name="Date Placeholder 3">
            <a:extLst>
              <a:ext uri="{FF2B5EF4-FFF2-40B4-BE49-F238E27FC236}">
                <a16:creationId xmlns:a16="http://schemas.microsoft.com/office/drawing/2014/main" id="{9CB3AA94-C2DA-4E4B-832B-1D1161D255D8}"/>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43462717-AB07-684F-94C9-976E52CA0FED}"/>
              </a:ext>
            </a:extLst>
          </p:cNvPr>
          <p:cNvSpPr>
            <a:spLocks noGrp="1"/>
          </p:cNvSpPr>
          <p:nvPr>
            <p:ph type="sldNum" sz="quarter" idx="12"/>
          </p:nvPr>
        </p:nvSpPr>
        <p:spPr/>
        <p:txBody>
          <a:bodyPr/>
          <a:lstStyle/>
          <a:p>
            <a:pPr>
              <a:defRPr/>
            </a:pPr>
            <a:fld id="{5D7239ED-A247-3F49-9595-68E607AFDC4C}" type="slidenum">
              <a:rPr lang="en-US" smtClean="0"/>
              <a:pPr>
                <a:defRPr/>
              </a:pPr>
              <a:t>12</a:t>
            </a:fld>
            <a:endParaRPr lang="en-US" dirty="0"/>
          </a:p>
        </p:txBody>
      </p:sp>
      <p:pic>
        <p:nvPicPr>
          <p:cNvPr id="6" name="Picture 5">
            <a:extLst>
              <a:ext uri="{FF2B5EF4-FFF2-40B4-BE49-F238E27FC236}">
                <a16:creationId xmlns:a16="http://schemas.microsoft.com/office/drawing/2014/main" id="{8D1FF5B0-1373-9143-A820-BA2CEC861068}"/>
              </a:ext>
            </a:extLst>
          </p:cNvPr>
          <p:cNvPicPr>
            <a:picLocks noChangeAspect="1"/>
          </p:cNvPicPr>
          <p:nvPr/>
        </p:nvPicPr>
        <p:blipFill>
          <a:blip r:embed="rId2"/>
          <a:stretch>
            <a:fillRect/>
          </a:stretch>
        </p:blipFill>
        <p:spPr>
          <a:xfrm>
            <a:off x="6583679" y="3551"/>
            <a:ext cx="4654233" cy="2078061"/>
          </a:xfrm>
          <a:prstGeom prst="rect">
            <a:avLst/>
          </a:prstGeom>
        </p:spPr>
      </p:pic>
      <p:sp>
        <p:nvSpPr>
          <p:cNvPr id="7" name="Footer Placeholder 6">
            <a:extLst>
              <a:ext uri="{FF2B5EF4-FFF2-40B4-BE49-F238E27FC236}">
                <a16:creationId xmlns:a16="http://schemas.microsoft.com/office/drawing/2014/main" id="{D5AB28CC-F4ED-8346-AEEA-822AAC0641E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955988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30FC-E02D-6C49-8CD5-E34FBB1A8B97}"/>
              </a:ext>
            </a:extLst>
          </p:cNvPr>
          <p:cNvSpPr>
            <a:spLocks noGrp="1"/>
          </p:cNvSpPr>
          <p:nvPr>
            <p:ph type="title"/>
          </p:nvPr>
        </p:nvSpPr>
        <p:spPr/>
        <p:txBody>
          <a:bodyPr>
            <a:normAutofit fontScale="90000"/>
          </a:bodyPr>
          <a:lstStyle/>
          <a:p>
            <a:r>
              <a:rPr lang="en-US" dirty="0"/>
              <a:t>How to Create and Train Deep Learning Models</a:t>
            </a:r>
          </a:p>
        </p:txBody>
      </p:sp>
      <p:sp>
        <p:nvSpPr>
          <p:cNvPr id="3" name="Content Placeholder 2">
            <a:extLst>
              <a:ext uri="{FF2B5EF4-FFF2-40B4-BE49-F238E27FC236}">
                <a16:creationId xmlns:a16="http://schemas.microsoft.com/office/drawing/2014/main" id="{2FFAB94B-B898-834B-92F7-5602A68EFF39}"/>
              </a:ext>
            </a:extLst>
          </p:cNvPr>
          <p:cNvSpPr>
            <a:spLocks noGrp="1"/>
          </p:cNvSpPr>
          <p:nvPr>
            <p:ph idx="1"/>
          </p:nvPr>
        </p:nvSpPr>
        <p:spPr/>
        <p:txBody>
          <a:bodyPr/>
          <a:lstStyle/>
          <a:p>
            <a:r>
              <a:rPr lang="en-US" dirty="0"/>
              <a:t>To </a:t>
            </a:r>
            <a:r>
              <a:rPr lang="en-US" dirty="0">
                <a:solidFill>
                  <a:srgbClr val="FF0000"/>
                </a:solidFill>
              </a:rPr>
              <a:t>train a deep network from scratch</a:t>
            </a:r>
            <a:r>
              <a:rPr lang="en-US" dirty="0"/>
              <a:t>, you gather a very large labeled data set and design a network architecture that will learn the features and model. This is good for new applications, or applications that will have a large number of output categories. This is a less common approach because with the large amount of data and rate of learning, these networks typically </a:t>
            </a:r>
            <a:r>
              <a:rPr lang="en-US" dirty="0">
                <a:solidFill>
                  <a:srgbClr val="FF0000"/>
                </a:solidFill>
              </a:rPr>
              <a:t>take days or weeks to train.</a:t>
            </a:r>
          </a:p>
          <a:p>
            <a:r>
              <a:rPr lang="en-US" b="1" dirty="0"/>
              <a:t>Transfer learning</a:t>
            </a:r>
            <a:r>
              <a:rPr lang="en-US" dirty="0"/>
              <a:t> is a technique where a deep learning model trained on a large dataset is used to perform similar tasks on another dataset.</a:t>
            </a:r>
          </a:p>
          <a:p>
            <a:r>
              <a:rPr lang="en-US" b="1" dirty="0"/>
              <a:t>Transfer Learning: </a:t>
            </a:r>
            <a:r>
              <a:rPr lang="en-US" dirty="0"/>
              <a:t>Most deep learning applications use the </a:t>
            </a:r>
            <a:r>
              <a:rPr lang="en-US" dirty="0">
                <a:hlinkClick r:id="rId2"/>
              </a:rPr>
              <a:t>transfer learning</a:t>
            </a:r>
            <a:r>
              <a:rPr lang="en-US" dirty="0"/>
              <a:t> approach, a process that involves fine-tuning a pretrained model. You start with an existing network, such as </a:t>
            </a:r>
            <a:r>
              <a:rPr lang="en-US" dirty="0" err="1"/>
              <a:t>AlexNet</a:t>
            </a:r>
            <a:r>
              <a:rPr lang="en-US" dirty="0"/>
              <a:t> or </a:t>
            </a:r>
            <a:r>
              <a:rPr lang="en-US" dirty="0" err="1"/>
              <a:t>GoogLeNet</a:t>
            </a:r>
            <a:r>
              <a:rPr lang="en-US" dirty="0"/>
              <a:t>, and feed in new data containing previously unknown classes. After making some tweaks to the network, you can now perform a new task, such as categorizing only dogs or cats instead of 1000 different objects. This also has the advantage of needing much less data (processing thousands of images, rather than millions), so computation time drops to minutes or hours.</a:t>
            </a:r>
          </a:p>
        </p:txBody>
      </p:sp>
      <p:sp>
        <p:nvSpPr>
          <p:cNvPr id="4" name="Date Placeholder 3">
            <a:extLst>
              <a:ext uri="{FF2B5EF4-FFF2-40B4-BE49-F238E27FC236}">
                <a16:creationId xmlns:a16="http://schemas.microsoft.com/office/drawing/2014/main" id="{4E245B51-2EBF-1E44-A226-0683C71F8F2D}"/>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99AC7D1B-E9D4-B241-A333-0A4627D59673}"/>
              </a:ext>
            </a:extLst>
          </p:cNvPr>
          <p:cNvSpPr>
            <a:spLocks noGrp="1"/>
          </p:cNvSpPr>
          <p:nvPr>
            <p:ph type="sldNum" sz="quarter" idx="12"/>
          </p:nvPr>
        </p:nvSpPr>
        <p:spPr/>
        <p:txBody>
          <a:bodyPr/>
          <a:lstStyle/>
          <a:p>
            <a:pPr>
              <a:defRPr/>
            </a:pPr>
            <a:fld id="{5D7239ED-A247-3F49-9595-68E607AFDC4C}" type="slidenum">
              <a:rPr lang="en-US" smtClean="0"/>
              <a:pPr>
                <a:defRPr/>
              </a:pPr>
              <a:t>13</a:t>
            </a:fld>
            <a:endParaRPr lang="en-US" dirty="0"/>
          </a:p>
        </p:txBody>
      </p:sp>
      <p:sp>
        <p:nvSpPr>
          <p:cNvPr id="6" name="Footer Placeholder 5">
            <a:extLst>
              <a:ext uri="{FF2B5EF4-FFF2-40B4-BE49-F238E27FC236}">
                <a16:creationId xmlns:a16="http://schemas.microsoft.com/office/drawing/2014/main" id="{46A0993B-4E7A-DF42-8169-AC843CEA38B6}"/>
              </a:ext>
            </a:extLst>
          </p:cNvPr>
          <p:cNvSpPr>
            <a:spLocks noGrp="1"/>
          </p:cNvSpPr>
          <p:nvPr>
            <p:ph type="ftr" sz="quarter" idx="11"/>
          </p:nvPr>
        </p:nvSpPr>
        <p:spPr/>
        <p:txBody>
          <a:bodyPr/>
          <a:lstStyle/>
          <a:p>
            <a:pPr>
              <a:defRPr/>
            </a:pPr>
            <a:r>
              <a:rPr lang="en-US" dirty="0"/>
              <a:t>Dr. Malak Abdullah</a:t>
            </a:r>
          </a:p>
        </p:txBody>
      </p:sp>
    </p:spTree>
    <p:extLst>
      <p:ext uri="{BB962C8B-B14F-4D97-AF65-F5344CB8AC3E}">
        <p14:creationId xmlns:p14="http://schemas.microsoft.com/office/powerpoint/2010/main" val="3015992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D609-F604-2B4E-A3B4-0CE007F2132A}"/>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71A96EE5-5D42-E040-8D04-501B8EE5E430}"/>
              </a:ext>
            </a:extLst>
          </p:cNvPr>
          <p:cNvPicPr>
            <a:picLocks noGrp="1" noChangeAspect="1"/>
          </p:cNvPicPr>
          <p:nvPr>
            <p:ph idx="1"/>
          </p:nvPr>
        </p:nvPicPr>
        <p:blipFill>
          <a:blip r:embed="rId2"/>
          <a:stretch>
            <a:fillRect/>
          </a:stretch>
        </p:blipFill>
        <p:spPr>
          <a:xfrm>
            <a:off x="314325" y="3169228"/>
            <a:ext cx="4014327" cy="2210789"/>
          </a:xfrm>
        </p:spPr>
      </p:pic>
      <p:sp>
        <p:nvSpPr>
          <p:cNvPr id="4" name="Date Placeholder 3">
            <a:extLst>
              <a:ext uri="{FF2B5EF4-FFF2-40B4-BE49-F238E27FC236}">
                <a16:creationId xmlns:a16="http://schemas.microsoft.com/office/drawing/2014/main" id="{0B2F04D9-9964-914C-A694-27991918049A}"/>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85109A79-9E43-B548-91E5-E85E9906EA8A}"/>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AFC7C391-AEF2-704F-98AF-E5BB555B40F2}"/>
              </a:ext>
            </a:extLst>
          </p:cNvPr>
          <p:cNvSpPr>
            <a:spLocks noGrp="1"/>
          </p:cNvSpPr>
          <p:nvPr>
            <p:ph type="sldNum" sz="quarter" idx="12"/>
          </p:nvPr>
        </p:nvSpPr>
        <p:spPr/>
        <p:txBody>
          <a:bodyPr/>
          <a:lstStyle/>
          <a:p>
            <a:pPr>
              <a:defRPr/>
            </a:pPr>
            <a:fld id="{5D7239ED-A247-3F49-9595-68E607AFDC4C}" type="slidenum">
              <a:rPr lang="en-US" smtClean="0"/>
              <a:pPr>
                <a:defRPr/>
              </a:pPr>
              <a:t>14</a:t>
            </a:fld>
            <a:endParaRPr lang="en-US" dirty="0"/>
          </a:p>
        </p:txBody>
      </p:sp>
      <p:pic>
        <p:nvPicPr>
          <p:cNvPr id="7" name="Picture 6">
            <a:extLst>
              <a:ext uri="{FF2B5EF4-FFF2-40B4-BE49-F238E27FC236}">
                <a16:creationId xmlns:a16="http://schemas.microsoft.com/office/drawing/2014/main" id="{F3010CA1-A991-DA47-A1AE-0E300F1692DC}"/>
              </a:ext>
            </a:extLst>
          </p:cNvPr>
          <p:cNvPicPr>
            <a:picLocks noChangeAspect="1"/>
          </p:cNvPicPr>
          <p:nvPr/>
        </p:nvPicPr>
        <p:blipFill>
          <a:blip r:embed="rId3"/>
          <a:stretch>
            <a:fillRect/>
          </a:stretch>
        </p:blipFill>
        <p:spPr>
          <a:xfrm>
            <a:off x="205610" y="231711"/>
            <a:ext cx="11387136" cy="2579193"/>
          </a:xfrm>
          <a:prstGeom prst="rect">
            <a:avLst/>
          </a:prstGeom>
        </p:spPr>
      </p:pic>
      <p:sp>
        <p:nvSpPr>
          <p:cNvPr id="10" name="Rectangle 9">
            <a:extLst>
              <a:ext uri="{FF2B5EF4-FFF2-40B4-BE49-F238E27FC236}">
                <a16:creationId xmlns:a16="http://schemas.microsoft.com/office/drawing/2014/main" id="{7C2850E6-1154-D145-B1D5-1CB22B8635A2}"/>
              </a:ext>
            </a:extLst>
          </p:cNvPr>
          <p:cNvSpPr/>
          <p:nvPr/>
        </p:nvSpPr>
        <p:spPr>
          <a:xfrm>
            <a:off x="205610" y="5602922"/>
            <a:ext cx="4811867" cy="430887"/>
          </a:xfrm>
          <a:prstGeom prst="rect">
            <a:avLst/>
          </a:prstGeom>
        </p:spPr>
        <p:txBody>
          <a:bodyPr wrap="square">
            <a:spAutoFit/>
          </a:bodyPr>
          <a:lstStyle/>
          <a:p>
            <a:pPr algn="ctr"/>
            <a:r>
              <a:rPr lang="en-US" sz="1100" i="1" dirty="0">
                <a:solidFill>
                  <a:srgbClr val="000000"/>
                </a:solidFill>
                <a:latin typeface="Times New Roman" panose="02020603050405020304" pitchFamily="18" charset="0"/>
              </a:rPr>
              <a:t>Figure 10-4. Threshold logic unit: an artificial neuron which computes a weighted sum of its inputs then applies a step function</a:t>
            </a:r>
            <a:endParaRPr lang="en-US" sz="1100" dirty="0"/>
          </a:p>
        </p:txBody>
      </p:sp>
      <p:pic>
        <p:nvPicPr>
          <p:cNvPr id="11" name="Picture 10">
            <a:extLst>
              <a:ext uri="{FF2B5EF4-FFF2-40B4-BE49-F238E27FC236}">
                <a16:creationId xmlns:a16="http://schemas.microsoft.com/office/drawing/2014/main" id="{2A6C8673-C9CB-014D-9DB5-019B895509C4}"/>
              </a:ext>
            </a:extLst>
          </p:cNvPr>
          <p:cNvPicPr>
            <a:picLocks noChangeAspect="1"/>
          </p:cNvPicPr>
          <p:nvPr/>
        </p:nvPicPr>
        <p:blipFill>
          <a:blip r:embed="rId4"/>
          <a:stretch>
            <a:fillRect/>
          </a:stretch>
        </p:blipFill>
        <p:spPr>
          <a:xfrm>
            <a:off x="4457211" y="2892477"/>
            <a:ext cx="7734789" cy="1379660"/>
          </a:xfrm>
          <a:prstGeom prst="rect">
            <a:avLst/>
          </a:prstGeom>
        </p:spPr>
      </p:pic>
      <p:pic>
        <p:nvPicPr>
          <p:cNvPr id="12" name="Picture 11">
            <a:extLst>
              <a:ext uri="{FF2B5EF4-FFF2-40B4-BE49-F238E27FC236}">
                <a16:creationId xmlns:a16="http://schemas.microsoft.com/office/drawing/2014/main" id="{CF91B523-D92B-B84C-B12F-7992355C2ADA}"/>
              </a:ext>
            </a:extLst>
          </p:cNvPr>
          <p:cNvPicPr>
            <a:picLocks noChangeAspect="1"/>
          </p:cNvPicPr>
          <p:nvPr/>
        </p:nvPicPr>
        <p:blipFill>
          <a:blip r:embed="rId5"/>
          <a:stretch>
            <a:fillRect/>
          </a:stretch>
        </p:blipFill>
        <p:spPr>
          <a:xfrm>
            <a:off x="5899178" y="4260195"/>
            <a:ext cx="6357303" cy="2597805"/>
          </a:xfrm>
          <a:prstGeom prst="rect">
            <a:avLst/>
          </a:prstGeom>
        </p:spPr>
      </p:pic>
      <p:sp>
        <p:nvSpPr>
          <p:cNvPr id="3" name="TextBox 2">
            <a:extLst>
              <a:ext uri="{FF2B5EF4-FFF2-40B4-BE49-F238E27FC236}">
                <a16:creationId xmlns:a16="http://schemas.microsoft.com/office/drawing/2014/main" id="{58092A50-54DF-CA49-86FD-AC2AD8A7B7A5}"/>
              </a:ext>
            </a:extLst>
          </p:cNvPr>
          <p:cNvSpPr txBox="1"/>
          <p:nvPr/>
        </p:nvSpPr>
        <p:spPr>
          <a:xfrm>
            <a:off x="3477719" y="201965"/>
            <a:ext cx="3357797" cy="369332"/>
          </a:xfrm>
          <a:prstGeom prst="rect">
            <a:avLst/>
          </a:prstGeom>
          <a:noFill/>
        </p:spPr>
        <p:txBody>
          <a:bodyPr wrap="square" rtlCol="0">
            <a:spAutoFit/>
          </a:bodyPr>
          <a:lstStyle/>
          <a:p>
            <a:r>
              <a:rPr lang="en-US" dirty="0"/>
              <a:t>Based on LTU or TLU</a:t>
            </a:r>
          </a:p>
        </p:txBody>
      </p:sp>
    </p:spTree>
    <p:extLst>
      <p:ext uri="{BB962C8B-B14F-4D97-AF65-F5344CB8AC3E}">
        <p14:creationId xmlns:p14="http://schemas.microsoft.com/office/powerpoint/2010/main" val="1818754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D636-03C9-2644-88BB-6CB775EA0699}"/>
              </a:ext>
            </a:extLst>
          </p:cNvPr>
          <p:cNvSpPr>
            <a:spLocks noGrp="1"/>
          </p:cNvSpPr>
          <p:nvPr>
            <p:ph type="title"/>
          </p:nvPr>
        </p:nvSpPr>
        <p:spPr/>
        <p:txBody>
          <a:bodyPr/>
          <a:lstStyle/>
          <a:p>
            <a:r>
              <a:rPr lang="en-US" dirty="0"/>
              <a:t>A single perceptron</a:t>
            </a:r>
          </a:p>
        </p:txBody>
      </p:sp>
      <p:pic>
        <p:nvPicPr>
          <p:cNvPr id="7" name="Content Placeholder 6">
            <a:extLst>
              <a:ext uri="{FF2B5EF4-FFF2-40B4-BE49-F238E27FC236}">
                <a16:creationId xmlns:a16="http://schemas.microsoft.com/office/drawing/2014/main" id="{B22BC268-E5C0-2D48-ABE4-9CFF68CB0F27}"/>
              </a:ext>
            </a:extLst>
          </p:cNvPr>
          <p:cNvPicPr>
            <a:picLocks noGrp="1" noChangeAspect="1"/>
          </p:cNvPicPr>
          <p:nvPr>
            <p:ph idx="1"/>
          </p:nvPr>
        </p:nvPicPr>
        <p:blipFill>
          <a:blip r:embed="rId2"/>
          <a:stretch>
            <a:fillRect/>
          </a:stretch>
        </p:blipFill>
        <p:spPr>
          <a:xfrm>
            <a:off x="314325" y="1463651"/>
            <a:ext cx="10226472" cy="2921849"/>
          </a:xfrm>
          <a:prstGeom prst="rect">
            <a:avLst/>
          </a:prstGeom>
        </p:spPr>
      </p:pic>
      <p:sp>
        <p:nvSpPr>
          <p:cNvPr id="4" name="Date Placeholder 3">
            <a:extLst>
              <a:ext uri="{FF2B5EF4-FFF2-40B4-BE49-F238E27FC236}">
                <a16:creationId xmlns:a16="http://schemas.microsoft.com/office/drawing/2014/main" id="{21DB718C-9CD2-214B-BC2E-5C8B96B6F10B}"/>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25DFCDEB-D74C-B34A-83E9-7A3B09D77E74}"/>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3ACB187-DF44-5B44-8B6B-DD8731EE5D49}"/>
              </a:ext>
            </a:extLst>
          </p:cNvPr>
          <p:cNvSpPr>
            <a:spLocks noGrp="1"/>
          </p:cNvSpPr>
          <p:nvPr>
            <p:ph type="sldNum" sz="quarter" idx="12"/>
          </p:nvPr>
        </p:nvSpPr>
        <p:spPr/>
        <p:txBody>
          <a:bodyPr/>
          <a:lstStyle/>
          <a:p>
            <a:pPr>
              <a:defRPr/>
            </a:pPr>
            <a:fld id="{5D7239ED-A247-3F49-9595-68E607AFDC4C}" type="slidenum">
              <a:rPr lang="en-US" smtClean="0"/>
              <a:pPr>
                <a:defRPr/>
              </a:pPr>
              <a:t>15</a:t>
            </a:fld>
            <a:endParaRPr lang="en-US" dirty="0"/>
          </a:p>
        </p:txBody>
      </p:sp>
      <p:pic>
        <p:nvPicPr>
          <p:cNvPr id="8" name="Picture 7">
            <a:extLst>
              <a:ext uri="{FF2B5EF4-FFF2-40B4-BE49-F238E27FC236}">
                <a16:creationId xmlns:a16="http://schemas.microsoft.com/office/drawing/2014/main" id="{17A02A70-7322-EE49-B41C-6BDAAFF5FC1A}"/>
              </a:ext>
            </a:extLst>
          </p:cNvPr>
          <p:cNvPicPr>
            <a:picLocks noChangeAspect="1"/>
          </p:cNvPicPr>
          <p:nvPr/>
        </p:nvPicPr>
        <p:blipFill>
          <a:blip r:embed="rId3"/>
          <a:stretch>
            <a:fillRect/>
          </a:stretch>
        </p:blipFill>
        <p:spPr>
          <a:xfrm>
            <a:off x="7415213" y="3933424"/>
            <a:ext cx="4562555" cy="2924576"/>
          </a:xfrm>
          <a:prstGeom prst="rect">
            <a:avLst/>
          </a:prstGeom>
        </p:spPr>
      </p:pic>
    </p:spTree>
    <p:extLst>
      <p:ext uri="{BB962C8B-B14F-4D97-AF65-F5344CB8AC3E}">
        <p14:creationId xmlns:p14="http://schemas.microsoft.com/office/powerpoint/2010/main" val="2473889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B586C-87AD-2F4E-9AC7-244E53669F59}"/>
              </a:ext>
            </a:extLst>
          </p:cNvPr>
          <p:cNvSpPr>
            <a:spLocks noGrp="1"/>
          </p:cNvSpPr>
          <p:nvPr>
            <p:ph type="title"/>
          </p:nvPr>
        </p:nvSpPr>
        <p:spPr>
          <a:xfrm>
            <a:off x="314323" y="117949"/>
            <a:ext cx="11387137" cy="1271587"/>
          </a:xfrm>
        </p:spPr>
        <p:txBody>
          <a:bodyPr>
            <a:normAutofit fontScale="90000"/>
          </a:bodyPr>
          <a:lstStyle/>
          <a:p>
            <a:r>
              <a:rPr lang="en-US" b="1" dirty="0"/>
              <a:t>Logical Computations with Neurons</a:t>
            </a:r>
          </a:p>
        </p:txBody>
      </p:sp>
      <p:sp>
        <p:nvSpPr>
          <p:cNvPr id="4" name="Date Placeholder 3">
            <a:extLst>
              <a:ext uri="{FF2B5EF4-FFF2-40B4-BE49-F238E27FC236}">
                <a16:creationId xmlns:a16="http://schemas.microsoft.com/office/drawing/2014/main" id="{0BAAF099-3692-7D49-BD58-0CFCE2F8DC7D}"/>
              </a:ext>
            </a:extLst>
          </p:cNvPr>
          <p:cNvSpPr>
            <a:spLocks noGrp="1"/>
          </p:cNvSpPr>
          <p:nvPr>
            <p:ph type="dt" sz="half" idx="10"/>
          </p:nvPr>
        </p:nvSpPr>
        <p:spPr>
          <a:xfrm>
            <a:off x="7964488" y="6272213"/>
            <a:ext cx="3273425" cy="365125"/>
          </a:xfrm>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95C90695-22AD-3942-87DE-E94798CA0365}"/>
              </a:ext>
            </a:extLst>
          </p:cNvPr>
          <p:cNvSpPr>
            <a:spLocks noGrp="1"/>
          </p:cNvSpPr>
          <p:nvPr>
            <p:ph type="sldNum" sz="quarter" idx="12"/>
          </p:nvPr>
        </p:nvSpPr>
        <p:spPr>
          <a:xfrm>
            <a:off x="11310938" y="6272213"/>
            <a:ext cx="639762" cy="365125"/>
          </a:xfrm>
        </p:spPr>
        <p:txBody>
          <a:bodyPr/>
          <a:lstStyle/>
          <a:p>
            <a:pPr>
              <a:defRPr/>
            </a:pPr>
            <a:fld id="{5D7239ED-A247-3F49-9595-68E607AFDC4C}" type="slidenum">
              <a:rPr lang="en-US" smtClean="0"/>
              <a:pPr>
                <a:defRPr/>
              </a:pPr>
              <a:t>16</a:t>
            </a:fld>
            <a:endParaRPr lang="en-US" dirty="0"/>
          </a:p>
        </p:txBody>
      </p:sp>
      <p:sp>
        <p:nvSpPr>
          <p:cNvPr id="8" name="Footer Placeholder 7">
            <a:extLst>
              <a:ext uri="{FF2B5EF4-FFF2-40B4-BE49-F238E27FC236}">
                <a16:creationId xmlns:a16="http://schemas.microsoft.com/office/drawing/2014/main" id="{A89DA40B-2731-524A-9C1B-0567496F7CC8}"/>
              </a:ext>
            </a:extLst>
          </p:cNvPr>
          <p:cNvSpPr>
            <a:spLocks noGrp="1"/>
          </p:cNvSpPr>
          <p:nvPr>
            <p:ph type="ftr" sz="quarter" idx="11"/>
          </p:nvPr>
        </p:nvSpPr>
        <p:spPr>
          <a:xfrm>
            <a:off x="314325" y="6272213"/>
            <a:ext cx="7100888" cy="365125"/>
          </a:xfrm>
        </p:spPr>
        <p:txBody>
          <a:bodyPr/>
          <a:lstStyle/>
          <a:p>
            <a:pPr>
              <a:defRPr/>
            </a:pPr>
            <a:r>
              <a:rPr lang="en-US"/>
              <a:t>Dr. Malak Abdullah</a:t>
            </a:r>
            <a:endParaRPr lang="en-US" dirty="0"/>
          </a:p>
        </p:txBody>
      </p:sp>
      <p:pic>
        <p:nvPicPr>
          <p:cNvPr id="3" name="Picture 2">
            <a:extLst>
              <a:ext uri="{FF2B5EF4-FFF2-40B4-BE49-F238E27FC236}">
                <a16:creationId xmlns:a16="http://schemas.microsoft.com/office/drawing/2014/main" id="{E64DC69E-AB0C-A94C-82DD-005AC4772A16}"/>
              </a:ext>
            </a:extLst>
          </p:cNvPr>
          <p:cNvPicPr>
            <a:picLocks noChangeAspect="1"/>
          </p:cNvPicPr>
          <p:nvPr/>
        </p:nvPicPr>
        <p:blipFill>
          <a:blip r:embed="rId2"/>
          <a:stretch>
            <a:fillRect/>
          </a:stretch>
        </p:blipFill>
        <p:spPr>
          <a:xfrm>
            <a:off x="250689" y="1562080"/>
            <a:ext cx="2541922" cy="2097086"/>
          </a:xfrm>
          <a:prstGeom prst="rect">
            <a:avLst/>
          </a:prstGeom>
        </p:spPr>
      </p:pic>
      <p:pic>
        <p:nvPicPr>
          <p:cNvPr id="6" name="Picture 5">
            <a:extLst>
              <a:ext uri="{FF2B5EF4-FFF2-40B4-BE49-F238E27FC236}">
                <a16:creationId xmlns:a16="http://schemas.microsoft.com/office/drawing/2014/main" id="{A2159D23-FF88-7E4F-88F3-B225EBAC8C70}"/>
              </a:ext>
            </a:extLst>
          </p:cNvPr>
          <p:cNvPicPr>
            <a:picLocks noChangeAspect="1"/>
          </p:cNvPicPr>
          <p:nvPr/>
        </p:nvPicPr>
        <p:blipFill>
          <a:blip r:embed="rId3"/>
          <a:stretch>
            <a:fillRect/>
          </a:stretch>
        </p:blipFill>
        <p:spPr>
          <a:xfrm>
            <a:off x="3084651" y="1035049"/>
            <a:ext cx="5270500" cy="508000"/>
          </a:xfrm>
          <a:prstGeom prst="rect">
            <a:avLst/>
          </a:prstGeom>
        </p:spPr>
      </p:pic>
      <p:sp>
        <p:nvSpPr>
          <p:cNvPr id="7" name="Rectangle 6">
            <a:extLst>
              <a:ext uri="{FF2B5EF4-FFF2-40B4-BE49-F238E27FC236}">
                <a16:creationId xmlns:a16="http://schemas.microsoft.com/office/drawing/2014/main" id="{68B57952-A083-AA44-BB55-2A3C417C5C8A}"/>
              </a:ext>
            </a:extLst>
          </p:cNvPr>
          <p:cNvSpPr/>
          <p:nvPr/>
        </p:nvSpPr>
        <p:spPr>
          <a:xfrm>
            <a:off x="60522" y="3643373"/>
            <a:ext cx="2669320" cy="369332"/>
          </a:xfrm>
          <a:prstGeom prst="rect">
            <a:avLst/>
          </a:prstGeom>
        </p:spPr>
        <p:txBody>
          <a:bodyPr wrap="none">
            <a:spAutoFit/>
          </a:bodyPr>
          <a:lstStyle/>
          <a:p>
            <a:r>
              <a:rPr lang="en-US" dirty="0">
                <a:solidFill>
                  <a:srgbClr val="292929"/>
                </a:solidFill>
                <a:latin typeface="charter" panose="02040503050506020203" pitchFamily="18" charset="0"/>
              </a:rPr>
              <a:t>w1, w2, as 1 and b as –1</a:t>
            </a:r>
            <a:endParaRPr lang="en-US" dirty="0"/>
          </a:p>
        </p:txBody>
      </p:sp>
      <p:pic>
        <p:nvPicPr>
          <p:cNvPr id="11" name="Picture 10">
            <a:extLst>
              <a:ext uri="{FF2B5EF4-FFF2-40B4-BE49-F238E27FC236}">
                <a16:creationId xmlns:a16="http://schemas.microsoft.com/office/drawing/2014/main" id="{9D1E216A-6E94-D840-AAC9-EF85C039B688}"/>
              </a:ext>
            </a:extLst>
          </p:cNvPr>
          <p:cNvPicPr>
            <a:picLocks noChangeAspect="1"/>
          </p:cNvPicPr>
          <p:nvPr/>
        </p:nvPicPr>
        <p:blipFill>
          <a:blip r:embed="rId4"/>
          <a:stretch>
            <a:fillRect/>
          </a:stretch>
        </p:blipFill>
        <p:spPr>
          <a:xfrm>
            <a:off x="314323" y="4087951"/>
            <a:ext cx="2843710" cy="2282795"/>
          </a:xfrm>
          <a:prstGeom prst="rect">
            <a:avLst/>
          </a:prstGeom>
        </p:spPr>
      </p:pic>
      <p:pic>
        <p:nvPicPr>
          <p:cNvPr id="12" name="Picture 11">
            <a:extLst>
              <a:ext uri="{FF2B5EF4-FFF2-40B4-BE49-F238E27FC236}">
                <a16:creationId xmlns:a16="http://schemas.microsoft.com/office/drawing/2014/main" id="{547146A0-400F-7446-8606-3C821629627D}"/>
              </a:ext>
            </a:extLst>
          </p:cNvPr>
          <p:cNvPicPr>
            <a:picLocks noChangeAspect="1"/>
          </p:cNvPicPr>
          <p:nvPr/>
        </p:nvPicPr>
        <p:blipFill>
          <a:blip r:embed="rId5"/>
          <a:stretch>
            <a:fillRect/>
          </a:stretch>
        </p:blipFill>
        <p:spPr>
          <a:xfrm>
            <a:off x="3595848" y="1528658"/>
            <a:ext cx="2713322" cy="2282795"/>
          </a:xfrm>
          <a:prstGeom prst="rect">
            <a:avLst/>
          </a:prstGeom>
        </p:spPr>
      </p:pic>
      <p:sp>
        <p:nvSpPr>
          <p:cNvPr id="13" name="Rectangle 12">
            <a:extLst>
              <a:ext uri="{FF2B5EF4-FFF2-40B4-BE49-F238E27FC236}">
                <a16:creationId xmlns:a16="http://schemas.microsoft.com/office/drawing/2014/main" id="{78DC1A80-C61E-1A47-BE54-D7EE999B2498}"/>
              </a:ext>
            </a:extLst>
          </p:cNvPr>
          <p:cNvSpPr/>
          <p:nvPr/>
        </p:nvSpPr>
        <p:spPr>
          <a:xfrm>
            <a:off x="3639850" y="3686022"/>
            <a:ext cx="2669320" cy="369332"/>
          </a:xfrm>
          <a:prstGeom prst="rect">
            <a:avLst/>
          </a:prstGeom>
        </p:spPr>
        <p:txBody>
          <a:bodyPr wrap="none">
            <a:spAutoFit/>
          </a:bodyPr>
          <a:lstStyle/>
          <a:p>
            <a:r>
              <a:rPr lang="en-US" dirty="0">
                <a:solidFill>
                  <a:srgbClr val="292929"/>
                </a:solidFill>
                <a:latin typeface="charter" panose="02040503050506020203" pitchFamily="18" charset="0"/>
              </a:rPr>
              <a:t>w1, w2, as 1 and b as –1</a:t>
            </a:r>
            <a:endParaRPr lang="en-US" dirty="0"/>
          </a:p>
        </p:txBody>
      </p:sp>
      <p:pic>
        <p:nvPicPr>
          <p:cNvPr id="14" name="Picture 13">
            <a:extLst>
              <a:ext uri="{FF2B5EF4-FFF2-40B4-BE49-F238E27FC236}">
                <a16:creationId xmlns:a16="http://schemas.microsoft.com/office/drawing/2014/main" id="{4ED28314-AF0E-FF49-8D94-FD69606CF190}"/>
              </a:ext>
            </a:extLst>
          </p:cNvPr>
          <p:cNvPicPr>
            <a:picLocks noChangeAspect="1"/>
          </p:cNvPicPr>
          <p:nvPr/>
        </p:nvPicPr>
        <p:blipFill>
          <a:blip r:embed="rId6"/>
          <a:stretch>
            <a:fillRect/>
          </a:stretch>
        </p:blipFill>
        <p:spPr>
          <a:xfrm>
            <a:off x="3456606" y="4105361"/>
            <a:ext cx="2798680" cy="2282795"/>
          </a:xfrm>
          <a:prstGeom prst="rect">
            <a:avLst/>
          </a:prstGeom>
        </p:spPr>
      </p:pic>
      <p:pic>
        <p:nvPicPr>
          <p:cNvPr id="15" name="Picture 14">
            <a:extLst>
              <a:ext uri="{FF2B5EF4-FFF2-40B4-BE49-F238E27FC236}">
                <a16:creationId xmlns:a16="http://schemas.microsoft.com/office/drawing/2014/main" id="{76787867-6C14-FB48-91C8-5F6029D8336D}"/>
              </a:ext>
            </a:extLst>
          </p:cNvPr>
          <p:cNvPicPr>
            <a:picLocks noChangeAspect="1"/>
          </p:cNvPicPr>
          <p:nvPr/>
        </p:nvPicPr>
        <p:blipFill>
          <a:blip r:embed="rId7"/>
          <a:stretch>
            <a:fillRect/>
          </a:stretch>
        </p:blipFill>
        <p:spPr>
          <a:xfrm>
            <a:off x="6981324" y="1579285"/>
            <a:ext cx="1777033" cy="2742335"/>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6B276AD6-1ADC-BD4F-A2A6-811071A676AC}"/>
              </a:ext>
            </a:extLst>
          </p:cNvPr>
          <p:cNvPicPr>
            <a:picLocks noChangeAspect="1"/>
          </p:cNvPicPr>
          <p:nvPr/>
        </p:nvPicPr>
        <p:blipFill>
          <a:blip r:embed="rId8"/>
          <a:stretch>
            <a:fillRect/>
          </a:stretch>
        </p:blipFill>
        <p:spPr>
          <a:xfrm>
            <a:off x="6845016" y="4558936"/>
            <a:ext cx="3020270" cy="1559764"/>
          </a:xfrm>
          <a:prstGeom prst="rect">
            <a:avLst/>
          </a:prstGeom>
        </p:spPr>
      </p:pic>
      <p:pic>
        <p:nvPicPr>
          <p:cNvPr id="17" name="Picture 16">
            <a:extLst>
              <a:ext uri="{FF2B5EF4-FFF2-40B4-BE49-F238E27FC236}">
                <a16:creationId xmlns:a16="http://schemas.microsoft.com/office/drawing/2014/main" id="{6D0E3BC5-055A-D248-92BF-C50A2071B4AE}"/>
              </a:ext>
            </a:extLst>
          </p:cNvPr>
          <p:cNvPicPr>
            <a:picLocks noChangeAspect="1"/>
          </p:cNvPicPr>
          <p:nvPr/>
        </p:nvPicPr>
        <p:blipFill>
          <a:blip r:embed="rId9"/>
          <a:stretch>
            <a:fillRect/>
          </a:stretch>
        </p:blipFill>
        <p:spPr>
          <a:xfrm>
            <a:off x="9158388" y="1494045"/>
            <a:ext cx="2873900" cy="2445427"/>
          </a:xfrm>
          <a:prstGeom prst="rect">
            <a:avLst/>
          </a:prstGeom>
        </p:spPr>
      </p:pic>
      <p:sp>
        <p:nvSpPr>
          <p:cNvPr id="18" name="TextBox 17">
            <a:extLst>
              <a:ext uri="{FF2B5EF4-FFF2-40B4-BE49-F238E27FC236}">
                <a16:creationId xmlns:a16="http://schemas.microsoft.com/office/drawing/2014/main" id="{91C668C2-4BD0-8348-8CD1-2DB8DB52FBC6}"/>
              </a:ext>
            </a:extLst>
          </p:cNvPr>
          <p:cNvSpPr txBox="1"/>
          <p:nvPr/>
        </p:nvSpPr>
        <p:spPr>
          <a:xfrm>
            <a:off x="10527547" y="4166218"/>
            <a:ext cx="1014621" cy="1446550"/>
          </a:xfrm>
          <a:prstGeom prst="rect">
            <a:avLst/>
          </a:prstGeom>
          <a:noFill/>
        </p:spPr>
        <p:txBody>
          <a:bodyPr wrap="square" rtlCol="0">
            <a:spAutoFit/>
          </a:bodyPr>
          <a:lstStyle/>
          <a:p>
            <a:r>
              <a:rPr lang="en-US" sz="8800" dirty="0"/>
              <a:t>?</a:t>
            </a:r>
          </a:p>
        </p:txBody>
      </p:sp>
    </p:spTree>
    <p:extLst>
      <p:ext uri="{BB962C8B-B14F-4D97-AF65-F5344CB8AC3E}">
        <p14:creationId xmlns:p14="http://schemas.microsoft.com/office/powerpoint/2010/main" val="4089581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FF33-C808-6640-83F5-44BF1707C00E}"/>
              </a:ext>
            </a:extLst>
          </p:cNvPr>
          <p:cNvSpPr>
            <a:spLocks noGrp="1"/>
          </p:cNvSpPr>
          <p:nvPr>
            <p:ph type="title"/>
          </p:nvPr>
        </p:nvSpPr>
        <p:spPr/>
        <p:txBody>
          <a:bodyPr>
            <a:normAutofit/>
          </a:bodyPr>
          <a:lstStyle/>
          <a:p>
            <a:r>
              <a:rPr lang="en-US" b="1" dirty="0"/>
              <a:t>Weakness of Perceptron</a:t>
            </a:r>
          </a:p>
        </p:txBody>
      </p:sp>
      <p:sp>
        <p:nvSpPr>
          <p:cNvPr id="3" name="Content Placeholder 2">
            <a:extLst>
              <a:ext uri="{FF2B5EF4-FFF2-40B4-BE49-F238E27FC236}">
                <a16:creationId xmlns:a16="http://schemas.microsoft.com/office/drawing/2014/main" id="{550BED2F-4BE2-8D47-AADE-8F82FCE9DD86}"/>
              </a:ext>
            </a:extLst>
          </p:cNvPr>
          <p:cNvSpPr>
            <a:spLocks noGrp="1"/>
          </p:cNvSpPr>
          <p:nvPr>
            <p:ph idx="1"/>
          </p:nvPr>
        </p:nvSpPr>
        <p:spPr>
          <a:xfrm>
            <a:off x="314324" y="1439646"/>
            <a:ext cx="11636376" cy="4429125"/>
          </a:xfrm>
        </p:spPr>
        <p:txBody>
          <a:bodyPr/>
          <a:lstStyle/>
          <a:p>
            <a:r>
              <a:rPr lang="en-US" dirty="0"/>
              <a:t>In their 1969 monograph </a:t>
            </a:r>
            <a:r>
              <a:rPr lang="en-US" i="1" dirty="0" err="1"/>
              <a:t>Perceptrons</a:t>
            </a:r>
            <a:r>
              <a:rPr lang="en-US" dirty="0"/>
              <a:t>, some researchers highlighted a number of serious weaknesses of </a:t>
            </a:r>
            <a:r>
              <a:rPr lang="en-US" dirty="0" err="1"/>
              <a:t>Perceptrons</a:t>
            </a:r>
            <a:r>
              <a:rPr lang="en-US" dirty="0"/>
              <a:t>—in particular, the fact that they are incapable of solving some trivial problems (e.g., the </a:t>
            </a:r>
            <a:r>
              <a:rPr lang="en-US" i="1" dirty="0"/>
              <a:t>Exclusive OR</a:t>
            </a:r>
            <a:r>
              <a:rPr lang="en-US" dirty="0"/>
              <a:t> (XOR) classification problem)</a:t>
            </a:r>
          </a:p>
          <a:p>
            <a:r>
              <a:rPr lang="en-US" dirty="0"/>
              <a:t>It turns out that some of the limitations of </a:t>
            </a:r>
            <a:r>
              <a:rPr lang="en-US" dirty="0" err="1"/>
              <a:t>Perceptrons</a:t>
            </a:r>
            <a:r>
              <a:rPr lang="en-US" dirty="0"/>
              <a:t> can be eliminated by stacking                                                                                                multiple </a:t>
            </a:r>
            <a:r>
              <a:rPr lang="en-US" dirty="0" err="1"/>
              <a:t>Perceptrons</a:t>
            </a:r>
            <a:r>
              <a:rPr lang="en-US" dirty="0"/>
              <a:t>.  The resulting ANN is called a </a:t>
            </a:r>
            <a:r>
              <a:rPr lang="en-US" i="1" dirty="0"/>
              <a:t>Multilayer Perceptron</a:t>
            </a:r>
            <a:r>
              <a:rPr lang="en-US" dirty="0"/>
              <a:t> (MLP). </a:t>
            </a:r>
          </a:p>
          <a:p>
            <a:r>
              <a:rPr lang="en-US" dirty="0"/>
              <a:t>An MLP can solve the XOR problem</a:t>
            </a:r>
          </a:p>
          <a:p>
            <a:endParaRPr lang="en-US" dirty="0"/>
          </a:p>
        </p:txBody>
      </p:sp>
      <p:sp>
        <p:nvSpPr>
          <p:cNvPr id="4" name="Date Placeholder 3">
            <a:extLst>
              <a:ext uri="{FF2B5EF4-FFF2-40B4-BE49-F238E27FC236}">
                <a16:creationId xmlns:a16="http://schemas.microsoft.com/office/drawing/2014/main" id="{A5F2C3D1-DC30-EE42-854F-D5F45CBBADE0}"/>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F77AB740-09FA-E049-8F1F-AD3A58B81E5D}"/>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3410850-CA69-9840-80B6-D1998AC01FA3}"/>
              </a:ext>
            </a:extLst>
          </p:cNvPr>
          <p:cNvSpPr>
            <a:spLocks noGrp="1"/>
          </p:cNvSpPr>
          <p:nvPr>
            <p:ph type="sldNum" sz="quarter" idx="12"/>
          </p:nvPr>
        </p:nvSpPr>
        <p:spPr/>
        <p:txBody>
          <a:bodyPr/>
          <a:lstStyle/>
          <a:p>
            <a:pPr>
              <a:defRPr/>
            </a:pPr>
            <a:fld id="{5D7239ED-A247-3F49-9595-68E607AFDC4C}" type="slidenum">
              <a:rPr lang="en-US" smtClean="0"/>
              <a:pPr>
                <a:defRPr/>
              </a:pPr>
              <a:t>17</a:t>
            </a:fld>
            <a:endParaRPr lang="en-US" dirty="0"/>
          </a:p>
        </p:txBody>
      </p:sp>
      <p:pic>
        <p:nvPicPr>
          <p:cNvPr id="7" name="Picture 6">
            <a:extLst>
              <a:ext uri="{FF2B5EF4-FFF2-40B4-BE49-F238E27FC236}">
                <a16:creationId xmlns:a16="http://schemas.microsoft.com/office/drawing/2014/main" id="{6F433CEE-F07A-9444-BDDB-614BBBDCDC10}"/>
              </a:ext>
            </a:extLst>
          </p:cNvPr>
          <p:cNvPicPr>
            <a:picLocks noChangeAspect="1"/>
          </p:cNvPicPr>
          <p:nvPr/>
        </p:nvPicPr>
        <p:blipFill>
          <a:blip r:embed="rId2"/>
          <a:stretch>
            <a:fillRect/>
          </a:stretch>
        </p:blipFill>
        <p:spPr>
          <a:xfrm>
            <a:off x="5566630" y="3123851"/>
            <a:ext cx="5744308" cy="3734149"/>
          </a:xfrm>
          <a:prstGeom prst="rect">
            <a:avLst/>
          </a:prstGeom>
        </p:spPr>
      </p:pic>
    </p:spTree>
    <p:extLst>
      <p:ext uri="{BB962C8B-B14F-4D97-AF65-F5344CB8AC3E}">
        <p14:creationId xmlns:p14="http://schemas.microsoft.com/office/powerpoint/2010/main" val="315090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5108-AF79-3F43-98BE-C7011CA39DED}"/>
              </a:ext>
            </a:extLst>
          </p:cNvPr>
          <p:cNvSpPr>
            <a:spLocks noGrp="1"/>
          </p:cNvSpPr>
          <p:nvPr>
            <p:ph type="title"/>
          </p:nvPr>
        </p:nvSpPr>
        <p:spPr/>
        <p:txBody>
          <a:bodyPr>
            <a:normAutofit/>
          </a:bodyPr>
          <a:lstStyle/>
          <a:p>
            <a:r>
              <a:rPr lang="en-US" b="1" dirty="0"/>
              <a:t>The MLP and Backpropagation</a:t>
            </a:r>
            <a:endParaRPr lang="en-US" dirty="0"/>
          </a:p>
        </p:txBody>
      </p:sp>
      <p:sp>
        <p:nvSpPr>
          <p:cNvPr id="3" name="Content Placeholder 2">
            <a:extLst>
              <a:ext uri="{FF2B5EF4-FFF2-40B4-BE49-F238E27FC236}">
                <a16:creationId xmlns:a16="http://schemas.microsoft.com/office/drawing/2014/main" id="{EBBF3C4D-77D9-C045-B892-DDB755799F0F}"/>
              </a:ext>
            </a:extLst>
          </p:cNvPr>
          <p:cNvSpPr>
            <a:spLocks noGrp="1"/>
          </p:cNvSpPr>
          <p:nvPr>
            <p:ph idx="1"/>
          </p:nvPr>
        </p:nvSpPr>
        <p:spPr>
          <a:xfrm>
            <a:off x="314324" y="1443923"/>
            <a:ext cx="7100887" cy="4828290"/>
          </a:xfrm>
        </p:spPr>
        <p:txBody>
          <a:bodyPr/>
          <a:lstStyle/>
          <a:p>
            <a:r>
              <a:rPr lang="en-US" dirty="0"/>
              <a:t>An MLP is composed of one (passthrough) </a:t>
            </a:r>
            <a:r>
              <a:rPr lang="en-US" i="1" dirty="0"/>
              <a:t>input layer</a:t>
            </a:r>
            <a:r>
              <a:rPr lang="en-US" dirty="0"/>
              <a:t>, one or more layers of TLUs, called </a:t>
            </a:r>
            <a:r>
              <a:rPr lang="en-US" i="1" dirty="0"/>
              <a:t>hidden layers</a:t>
            </a:r>
            <a:r>
              <a:rPr lang="en-US" dirty="0"/>
              <a:t>, and one final layer of TLUs called the </a:t>
            </a:r>
            <a:r>
              <a:rPr lang="en-US" i="1" dirty="0"/>
              <a:t>output layer. </a:t>
            </a:r>
          </a:p>
          <a:p>
            <a:r>
              <a:rPr lang="en-US" dirty="0"/>
              <a:t>The layers close to the input layer are usually called the </a:t>
            </a:r>
            <a:r>
              <a:rPr lang="en-US" i="1" dirty="0"/>
              <a:t>lower layers</a:t>
            </a:r>
            <a:r>
              <a:rPr lang="en-US" dirty="0"/>
              <a:t>, and the ones close to the outputs are usually called the </a:t>
            </a:r>
            <a:r>
              <a:rPr lang="en-US" i="1" dirty="0"/>
              <a:t>upper layers</a:t>
            </a:r>
            <a:r>
              <a:rPr lang="en-US" dirty="0"/>
              <a:t>. Every layer except the output layer includes a bias neuron and is fully connected to the next layer.</a:t>
            </a:r>
          </a:p>
          <a:p>
            <a:r>
              <a:rPr lang="en-US" dirty="0"/>
              <a:t>When an ANN contains a deep stack of hidden layers,</a:t>
            </a:r>
            <a:r>
              <a:rPr lang="en-US" baseline="30000" dirty="0"/>
              <a:t> </a:t>
            </a:r>
            <a:r>
              <a:rPr lang="en-US" dirty="0"/>
              <a:t>it is called a </a:t>
            </a:r>
            <a:r>
              <a:rPr lang="en-US" i="1" dirty="0">
                <a:solidFill>
                  <a:srgbClr val="FF0000"/>
                </a:solidFill>
              </a:rPr>
              <a:t>deep neural network</a:t>
            </a:r>
            <a:r>
              <a:rPr lang="en-US" dirty="0">
                <a:solidFill>
                  <a:srgbClr val="FF0000"/>
                </a:solidFill>
              </a:rPr>
              <a:t> (DNN). </a:t>
            </a:r>
          </a:p>
          <a:p>
            <a:r>
              <a:rPr lang="en-US" dirty="0"/>
              <a:t>The field of Deep Learning studies DNNs, and more generally models containing deep stacks of computations. Even so, many people talk about Deep Learning whenever neural networks are involved (even shallow ones).</a:t>
            </a:r>
          </a:p>
        </p:txBody>
      </p:sp>
      <p:sp>
        <p:nvSpPr>
          <p:cNvPr id="4" name="Date Placeholder 3">
            <a:extLst>
              <a:ext uri="{FF2B5EF4-FFF2-40B4-BE49-F238E27FC236}">
                <a16:creationId xmlns:a16="http://schemas.microsoft.com/office/drawing/2014/main" id="{B6F1FCB2-F0BE-0742-8DE9-1756409D509A}"/>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D5345B49-26C4-DD4A-9E03-78CF822933A5}"/>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522F926-1083-8841-8060-679C9EAF3AA4}"/>
              </a:ext>
            </a:extLst>
          </p:cNvPr>
          <p:cNvSpPr>
            <a:spLocks noGrp="1"/>
          </p:cNvSpPr>
          <p:nvPr>
            <p:ph type="sldNum" sz="quarter" idx="12"/>
          </p:nvPr>
        </p:nvSpPr>
        <p:spPr/>
        <p:txBody>
          <a:bodyPr/>
          <a:lstStyle/>
          <a:p>
            <a:pPr>
              <a:defRPr/>
            </a:pPr>
            <a:fld id="{5D7239ED-A247-3F49-9595-68E607AFDC4C}" type="slidenum">
              <a:rPr lang="en-US" smtClean="0"/>
              <a:pPr>
                <a:defRPr/>
              </a:pPr>
              <a:t>18</a:t>
            </a:fld>
            <a:endParaRPr lang="en-US" dirty="0"/>
          </a:p>
        </p:txBody>
      </p:sp>
      <p:pic>
        <p:nvPicPr>
          <p:cNvPr id="7" name="Picture 6">
            <a:extLst>
              <a:ext uri="{FF2B5EF4-FFF2-40B4-BE49-F238E27FC236}">
                <a16:creationId xmlns:a16="http://schemas.microsoft.com/office/drawing/2014/main" id="{7ECF1503-C81B-6F40-8387-6C6739A98649}"/>
              </a:ext>
            </a:extLst>
          </p:cNvPr>
          <p:cNvPicPr>
            <a:picLocks noChangeAspect="1"/>
          </p:cNvPicPr>
          <p:nvPr/>
        </p:nvPicPr>
        <p:blipFill>
          <a:blip r:embed="rId2"/>
          <a:stretch>
            <a:fillRect/>
          </a:stretch>
        </p:blipFill>
        <p:spPr>
          <a:xfrm>
            <a:off x="7221415" y="1841836"/>
            <a:ext cx="4970585" cy="3615482"/>
          </a:xfrm>
          <a:prstGeom prst="rect">
            <a:avLst/>
          </a:prstGeom>
        </p:spPr>
      </p:pic>
    </p:spTree>
    <p:extLst>
      <p:ext uri="{BB962C8B-B14F-4D97-AF65-F5344CB8AC3E}">
        <p14:creationId xmlns:p14="http://schemas.microsoft.com/office/powerpoint/2010/main" val="3938282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B586C-87AD-2F4E-9AC7-244E53669F59}"/>
              </a:ext>
            </a:extLst>
          </p:cNvPr>
          <p:cNvSpPr>
            <a:spLocks noGrp="1"/>
          </p:cNvSpPr>
          <p:nvPr>
            <p:ph type="title"/>
          </p:nvPr>
        </p:nvSpPr>
        <p:spPr>
          <a:xfrm>
            <a:off x="314323" y="117949"/>
            <a:ext cx="11387137" cy="1271587"/>
          </a:xfrm>
        </p:spPr>
        <p:txBody>
          <a:bodyPr/>
          <a:lstStyle/>
          <a:p>
            <a:r>
              <a:rPr lang="en-US" b="1" dirty="0"/>
              <a:t>Artificial Neural Network (ANN)</a:t>
            </a:r>
          </a:p>
        </p:txBody>
      </p:sp>
      <p:sp>
        <p:nvSpPr>
          <p:cNvPr id="3" name="Content Placeholder 2">
            <a:extLst>
              <a:ext uri="{FF2B5EF4-FFF2-40B4-BE49-F238E27FC236}">
                <a16:creationId xmlns:a16="http://schemas.microsoft.com/office/drawing/2014/main" id="{991DCE79-45A8-2841-9F99-5661E5B3B016}"/>
              </a:ext>
            </a:extLst>
          </p:cNvPr>
          <p:cNvSpPr>
            <a:spLocks noGrp="1"/>
          </p:cNvSpPr>
          <p:nvPr>
            <p:ph idx="1"/>
          </p:nvPr>
        </p:nvSpPr>
        <p:spPr>
          <a:xfrm>
            <a:off x="314324" y="1223450"/>
            <a:ext cx="11387137" cy="4429125"/>
          </a:xfrm>
        </p:spPr>
        <p:txBody>
          <a:bodyPr/>
          <a:lstStyle/>
          <a:p>
            <a:r>
              <a:rPr lang="en-US" dirty="0"/>
              <a:t>Basically, an ANN comprises of the following components:</a:t>
            </a:r>
          </a:p>
          <a:p>
            <a:pPr lvl="1"/>
            <a:r>
              <a:rPr lang="en-US" dirty="0"/>
              <a:t>An input layer that receives data and pass it on (X)</a:t>
            </a:r>
          </a:p>
          <a:p>
            <a:pPr lvl="1"/>
            <a:r>
              <a:rPr lang="en-US" dirty="0"/>
              <a:t>A hidden layer or more</a:t>
            </a:r>
          </a:p>
          <a:p>
            <a:pPr lvl="1"/>
            <a:r>
              <a:rPr lang="en-US" dirty="0"/>
              <a:t>An output layer (Y)</a:t>
            </a:r>
          </a:p>
          <a:p>
            <a:pPr lvl="1"/>
            <a:r>
              <a:rPr lang="en-US" dirty="0"/>
              <a:t>Weights and biases between the layers (W, b)</a:t>
            </a:r>
          </a:p>
          <a:p>
            <a:pPr lvl="1"/>
            <a:r>
              <a:rPr lang="en-US" dirty="0"/>
              <a:t>A choice of </a:t>
            </a:r>
            <a:r>
              <a:rPr lang="en-US" b="1" dirty="0"/>
              <a:t>activation function</a:t>
            </a:r>
            <a:r>
              <a:rPr lang="en-US" dirty="0"/>
              <a:t> for each hidden layer.</a:t>
            </a:r>
          </a:p>
          <a:p>
            <a:r>
              <a:rPr lang="en-US" dirty="0"/>
              <a:t>There are several types of neural networks. We are going to create the feed-forward or perception neural networks. This type of ANN relays data directly from the front to the back.</a:t>
            </a:r>
          </a:p>
        </p:txBody>
      </p:sp>
      <p:sp>
        <p:nvSpPr>
          <p:cNvPr id="4" name="Date Placeholder 3">
            <a:extLst>
              <a:ext uri="{FF2B5EF4-FFF2-40B4-BE49-F238E27FC236}">
                <a16:creationId xmlns:a16="http://schemas.microsoft.com/office/drawing/2014/main" id="{0BAAF099-3692-7D49-BD58-0CFCE2F8DC7D}"/>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95C90695-22AD-3942-87DE-E94798CA0365}"/>
              </a:ext>
            </a:extLst>
          </p:cNvPr>
          <p:cNvSpPr>
            <a:spLocks noGrp="1"/>
          </p:cNvSpPr>
          <p:nvPr>
            <p:ph type="sldNum" sz="quarter" idx="12"/>
          </p:nvPr>
        </p:nvSpPr>
        <p:spPr/>
        <p:txBody>
          <a:bodyPr/>
          <a:lstStyle/>
          <a:p>
            <a:pPr>
              <a:defRPr/>
            </a:pPr>
            <a:fld id="{5D7239ED-A247-3F49-9595-68E607AFDC4C}" type="slidenum">
              <a:rPr lang="en-US" smtClean="0"/>
              <a:pPr>
                <a:defRPr/>
              </a:pPr>
              <a:t>19</a:t>
            </a:fld>
            <a:endParaRPr lang="en-US" dirty="0"/>
          </a:p>
        </p:txBody>
      </p:sp>
      <p:pic>
        <p:nvPicPr>
          <p:cNvPr id="6" name="Picture 5">
            <a:extLst>
              <a:ext uri="{FF2B5EF4-FFF2-40B4-BE49-F238E27FC236}">
                <a16:creationId xmlns:a16="http://schemas.microsoft.com/office/drawing/2014/main" id="{2DAC96F0-D98D-1C48-8E1B-DDDFCED82826}"/>
              </a:ext>
            </a:extLst>
          </p:cNvPr>
          <p:cNvPicPr>
            <a:picLocks noChangeAspect="1"/>
          </p:cNvPicPr>
          <p:nvPr/>
        </p:nvPicPr>
        <p:blipFill>
          <a:blip r:embed="rId2"/>
          <a:stretch>
            <a:fillRect/>
          </a:stretch>
        </p:blipFill>
        <p:spPr>
          <a:xfrm>
            <a:off x="3774831" y="3920220"/>
            <a:ext cx="3176954" cy="2935668"/>
          </a:xfrm>
          <a:prstGeom prst="rect">
            <a:avLst/>
          </a:prstGeom>
        </p:spPr>
      </p:pic>
      <p:sp>
        <p:nvSpPr>
          <p:cNvPr id="8" name="Footer Placeholder 7">
            <a:extLst>
              <a:ext uri="{FF2B5EF4-FFF2-40B4-BE49-F238E27FC236}">
                <a16:creationId xmlns:a16="http://schemas.microsoft.com/office/drawing/2014/main" id="{A89DA40B-2731-524A-9C1B-0567496F7CC8}"/>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532218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634C-0EFE-F94F-B719-2E1411385928}"/>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836AC45-BA9C-C841-B34A-C02918B49BB8}"/>
              </a:ext>
            </a:extLst>
          </p:cNvPr>
          <p:cNvPicPr>
            <a:picLocks noGrp="1" noChangeAspect="1"/>
          </p:cNvPicPr>
          <p:nvPr>
            <p:ph idx="1"/>
          </p:nvPr>
        </p:nvPicPr>
        <p:blipFill>
          <a:blip r:embed="rId2"/>
          <a:stretch>
            <a:fillRect/>
          </a:stretch>
        </p:blipFill>
        <p:spPr>
          <a:xfrm>
            <a:off x="314324" y="222737"/>
            <a:ext cx="11387137" cy="5954059"/>
          </a:xfrm>
        </p:spPr>
      </p:pic>
      <p:sp>
        <p:nvSpPr>
          <p:cNvPr id="4" name="Date Placeholder 3">
            <a:extLst>
              <a:ext uri="{FF2B5EF4-FFF2-40B4-BE49-F238E27FC236}">
                <a16:creationId xmlns:a16="http://schemas.microsoft.com/office/drawing/2014/main" id="{4BE42EAE-DF47-A743-89D3-9FF8ABE98E73}"/>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CD7E32A6-5CDE-A447-B19C-ADD359B76C51}"/>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566F666-DDE6-7F4C-839B-2E2510A8E488}"/>
              </a:ext>
            </a:extLst>
          </p:cNvPr>
          <p:cNvSpPr>
            <a:spLocks noGrp="1"/>
          </p:cNvSpPr>
          <p:nvPr>
            <p:ph type="sldNum" sz="quarter" idx="12"/>
          </p:nvPr>
        </p:nvSpPr>
        <p:spPr/>
        <p:txBody>
          <a:bodyPr/>
          <a:lstStyle/>
          <a:p>
            <a:pPr>
              <a:defRPr/>
            </a:pPr>
            <a:fld id="{5D7239ED-A247-3F49-9595-68E607AFDC4C}" type="slidenum">
              <a:rPr lang="en-US" smtClean="0"/>
              <a:pPr>
                <a:defRPr/>
              </a:pPr>
              <a:t>2</a:t>
            </a:fld>
            <a:endParaRPr lang="en-US" dirty="0"/>
          </a:p>
        </p:txBody>
      </p:sp>
    </p:spTree>
    <p:extLst>
      <p:ext uri="{BB962C8B-B14F-4D97-AF65-F5344CB8AC3E}">
        <p14:creationId xmlns:p14="http://schemas.microsoft.com/office/powerpoint/2010/main" val="146068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74F7-FB38-FA45-A4C1-DAD0C6DD4661}"/>
              </a:ext>
            </a:extLst>
          </p:cNvPr>
          <p:cNvSpPr>
            <a:spLocks noGrp="1"/>
          </p:cNvSpPr>
          <p:nvPr>
            <p:ph type="title"/>
          </p:nvPr>
        </p:nvSpPr>
        <p:spPr/>
        <p:txBody>
          <a:bodyPr/>
          <a:lstStyle/>
          <a:p>
            <a:r>
              <a:rPr lang="en-US" b="1" dirty="0"/>
              <a:t>Example</a:t>
            </a:r>
          </a:p>
        </p:txBody>
      </p:sp>
      <p:sp>
        <p:nvSpPr>
          <p:cNvPr id="3" name="Content Placeholder 2">
            <a:extLst>
              <a:ext uri="{FF2B5EF4-FFF2-40B4-BE49-F238E27FC236}">
                <a16:creationId xmlns:a16="http://schemas.microsoft.com/office/drawing/2014/main" id="{EB679E3F-AD95-5649-B0B7-ED498C6D15DF}"/>
              </a:ext>
            </a:extLst>
          </p:cNvPr>
          <p:cNvSpPr>
            <a:spLocks noGrp="1"/>
          </p:cNvSpPr>
          <p:nvPr>
            <p:ph idx="1"/>
          </p:nvPr>
        </p:nvSpPr>
        <p:spPr>
          <a:xfrm>
            <a:off x="171641" y="1414829"/>
            <a:ext cx="5945798" cy="4429125"/>
          </a:xfrm>
        </p:spPr>
        <p:txBody>
          <a:bodyPr/>
          <a:lstStyle/>
          <a:p>
            <a:r>
              <a:rPr lang="en-US" b="1" dirty="0"/>
              <a:t>Example: you need to decide whether to study DL or not?</a:t>
            </a:r>
          </a:p>
          <a:p>
            <a:pPr lvl="1"/>
            <a:r>
              <a:rPr lang="en-US" dirty="0"/>
              <a:t>If you will earn more money after mastering DL (Yes: 1, No: 0)</a:t>
            </a:r>
          </a:p>
          <a:p>
            <a:pPr lvl="1"/>
            <a:r>
              <a:rPr lang="en-US" dirty="0"/>
              <a:t>Is the relevant mathematics and programming easy (Yes: 1, No: 0)</a:t>
            </a:r>
          </a:p>
          <a:p>
            <a:pPr lvl="1"/>
            <a:r>
              <a:rPr lang="en-US" dirty="0"/>
              <a:t>You can work on DL immediately without the need for an expensive GPU (Yes: 1, No: 0)</a:t>
            </a:r>
          </a:p>
          <a:p>
            <a:r>
              <a:rPr lang="en-US" dirty="0"/>
              <a:t>Your preference is (1, 0 , 0)</a:t>
            </a:r>
          </a:p>
          <a:p>
            <a:endParaRPr lang="en-US" dirty="0"/>
          </a:p>
          <a:p>
            <a:r>
              <a:rPr lang="en-US" dirty="0"/>
              <a:t>Let’s go for </a:t>
            </a:r>
            <a:r>
              <a:rPr lang="en-US" i="1" dirty="0"/>
              <a:t>w1 = 6, w2 = 2, w3 = 2</a:t>
            </a:r>
            <a:r>
              <a:rPr lang="en-US" dirty="0"/>
              <a:t>. </a:t>
            </a:r>
            <a:r>
              <a:rPr lang="en-US" b="1" dirty="0"/>
              <a:t>The larger the weight, the more influential the corresponding input is</a:t>
            </a:r>
            <a:r>
              <a:rPr lang="en-US" dirty="0"/>
              <a:t>. </a:t>
            </a:r>
          </a:p>
          <a:p>
            <a:r>
              <a:rPr lang="en-US" dirty="0"/>
              <a:t>We’ll assume the threshold value </a:t>
            </a:r>
            <a:r>
              <a:rPr lang="en-US" i="1" dirty="0"/>
              <a:t>= 5, </a:t>
            </a:r>
            <a:r>
              <a:rPr lang="en-US" dirty="0"/>
              <a:t>which is equivalent to say that the bias term </a:t>
            </a:r>
            <a:r>
              <a:rPr lang="en-US" i="1" dirty="0"/>
              <a:t>bias = -5</a:t>
            </a:r>
            <a:r>
              <a:rPr lang="en-US" dirty="0"/>
              <a:t>.</a:t>
            </a:r>
          </a:p>
        </p:txBody>
      </p:sp>
      <p:sp>
        <p:nvSpPr>
          <p:cNvPr id="4" name="Date Placeholder 3">
            <a:extLst>
              <a:ext uri="{FF2B5EF4-FFF2-40B4-BE49-F238E27FC236}">
                <a16:creationId xmlns:a16="http://schemas.microsoft.com/office/drawing/2014/main" id="{F59791A2-42F3-E147-A27B-620EF5A1CECE}"/>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09C1650E-0B17-F24E-8CC5-5699F336B485}"/>
              </a:ext>
            </a:extLst>
          </p:cNvPr>
          <p:cNvSpPr>
            <a:spLocks noGrp="1"/>
          </p:cNvSpPr>
          <p:nvPr>
            <p:ph type="sldNum" sz="quarter" idx="12"/>
          </p:nvPr>
        </p:nvSpPr>
        <p:spPr/>
        <p:txBody>
          <a:bodyPr/>
          <a:lstStyle/>
          <a:p>
            <a:pPr>
              <a:defRPr/>
            </a:pPr>
            <a:fld id="{5D7239ED-A247-3F49-9595-68E607AFDC4C}" type="slidenum">
              <a:rPr lang="en-US" smtClean="0"/>
              <a:pPr>
                <a:defRPr/>
              </a:pPr>
              <a:t>20</a:t>
            </a:fld>
            <a:endParaRPr lang="en-US" dirty="0"/>
          </a:p>
        </p:txBody>
      </p:sp>
      <p:pic>
        <p:nvPicPr>
          <p:cNvPr id="6" name="Picture 5">
            <a:extLst>
              <a:ext uri="{FF2B5EF4-FFF2-40B4-BE49-F238E27FC236}">
                <a16:creationId xmlns:a16="http://schemas.microsoft.com/office/drawing/2014/main" id="{902E1BF9-C4C3-7F49-8878-6719C2F57B21}"/>
              </a:ext>
            </a:extLst>
          </p:cNvPr>
          <p:cNvPicPr>
            <a:picLocks noChangeAspect="1"/>
          </p:cNvPicPr>
          <p:nvPr/>
        </p:nvPicPr>
        <p:blipFill>
          <a:blip r:embed="rId2"/>
          <a:stretch>
            <a:fillRect/>
          </a:stretch>
        </p:blipFill>
        <p:spPr>
          <a:xfrm>
            <a:off x="6607976" y="0"/>
            <a:ext cx="5584023" cy="3038819"/>
          </a:xfrm>
          <a:prstGeom prst="rect">
            <a:avLst/>
          </a:prstGeom>
        </p:spPr>
      </p:pic>
      <p:pic>
        <p:nvPicPr>
          <p:cNvPr id="7" name="Picture 6">
            <a:extLst>
              <a:ext uri="{FF2B5EF4-FFF2-40B4-BE49-F238E27FC236}">
                <a16:creationId xmlns:a16="http://schemas.microsoft.com/office/drawing/2014/main" id="{8024AB58-2AC1-9746-BD03-D8D8B1C20CB0}"/>
              </a:ext>
            </a:extLst>
          </p:cNvPr>
          <p:cNvPicPr>
            <a:picLocks noChangeAspect="1"/>
          </p:cNvPicPr>
          <p:nvPr/>
        </p:nvPicPr>
        <p:blipFill>
          <a:blip r:embed="rId3"/>
          <a:stretch>
            <a:fillRect/>
          </a:stretch>
        </p:blipFill>
        <p:spPr>
          <a:xfrm>
            <a:off x="6323531" y="3153509"/>
            <a:ext cx="5627170" cy="3666736"/>
          </a:xfrm>
          <a:prstGeom prst="rect">
            <a:avLst/>
          </a:prstGeom>
        </p:spPr>
      </p:pic>
      <p:sp>
        <p:nvSpPr>
          <p:cNvPr id="8" name="Footer Placeholder 7">
            <a:extLst>
              <a:ext uri="{FF2B5EF4-FFF2-40B4-BE49-F238E27FC236}">
                <a16:creationId xmlns:a16="http://schemas.microsoft.com/office/drawing/2014/main" id="{51881812-9211-A74F-8C62-4D757D3047DA}"/>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41919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198DA-E435-4048-9631-7BCB583F0CFF}"/>
              </a:ext>
            </a:extLst>
          </p:cNvPr>
          <p:cNvSpPr>
            <a:spLocks noGrp="1"/>
          </p:cNvSpPr>
          <p:nvPr>
            <p:ph type="title"/>
          </p:nvPr>
        </p:nvSpPr>
        <p:spPr>
          <a:xfrm>
            <a:off x="314325" y="101892"/>
            <a:ext cx="11387137" cy="1271587"/>
          </a:xfrm>
        </p:spPr>
        <p:txBody>
          <a:bodyPr/>
          <a:lstStyle/>
          <a:p>
            <a:r>
              <a:rPr lang="en-US" b="1" dirty="0"/>
              <a:t>Adjusting weights</a:t>
            </a:r>
          </a:p>
        </p:txBody>
      </p:sp>
      <p:sp>
        <p:nvSpPr>
          <p:cNvPr id="3" name="Content Placeholder 2">
            <a:extLst>
              <a:ext uri="{FF2B5EF4-FFF2-40B4-BE49-F238E27FC236}">
                <a16:creationId xmlns:a16="http://schemas.microsoft.com/office/drawing/2014/main" id="{C003BFF3-CCEB-8643-B51D-0075F033ED97}"/>
              </a:ext>
            </a:extLst>
          </p:cNvPr>
          <p:cNvSpPr>
            <a:spLocks noGrp="1"/>
          </p:cNvSpPr>
          <p:nvPr>
            <p:ph idx="1"/>
          </p:nvPr>
        </p:nvSpPr>
        <p:spPr>
          <a:xfrm>
            <a:off x="243682" y="1214437"/>
            <a:ext cx="11707018" cy="4429125"/>
          </a:xfrm>
        </p:spPr>
        <p:txBody>
          <a:bodyPr/>
          <a:lstStyle/>
          <a:p>
            <a:r>
              <a:rPr lang="en-US" dirty="0"/>
              <a:t>In a real DL model, we are given input data, which we can’t change. </a:t>
            </a:r>
          </a:p>
          <a:p>
            <a:r>
              <a:rPr lang="en-US" dirty="0"/>
              <a:t>The bias term is initialized before you train your neural networks model. Suppose the bias is 7.</a:t>
            </a:r>
          </a:p>
          <a:p>
            <a:r>
              <a:rPr lang="en-US" dirty="0"/>
              <a:t>Now, let’s assume the following input data so that (1)You will earn more money, (2) math and programming for DL will be hard, and (3) yes you have to spend $1400 for a GPU to work on DL, and </a:t>
            </a:r>
            <a:r>
              <a:rPr lang="en-US" i="1" dirty="0"/>
              <a:t>most importantly,</a:t>
            </a:r>
            <a:r>
              <a:rPr lang="en-US" b="1" i="1" dirty="0"/>
              <a:t> we assume that you actually want to learn deep learning, </a:t>
            </a:r>
            <a:r>
              <a:rPr lang="en-US" i="1" dirty="0"/>
              <a:t>which we’ll name as the</a:t>
            </a:r>
            <a:r>
              <a:rPr lang="en-US" b="1" i="1" dirty="0"/>
              <a:t> </a:t>
            </a:r>
            <a:r>
              <a:rPr lang="en-US" b="1" i="1" dirty="0">
                <a:solidFill>
                  <a:srgbClr val="FF0000"/>
                </a:solidFill>
              </a:rPr>
              <a:t>desired output  (1, 0, 0   </a:t>
            </a:r>
            <a:r>
              <a:rPr lang="en-US" b="1" i="1" dirty="0">
                <a:solidFill>
                  <a:srgbClr val="FF0000"/>
                </a:solidFill>
                <a:sym typeface="Wingdings" pitchFamily="2" charset="2"/>
              </a:rPr>
              <a:t> 1 )</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FD2EAF10-21C2-A944-A950-096C8D5FB71A}"/>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45D9F6EA-39C3-BA44-8512-AEB083CCBE9E}"/>
              </a:ext>
            </a:extLst>
          </p:cNvPr>
          <p:cNvSpPr>
            <a:spLocks noGrp="1"/>
          </p:cNvSpPr>
          <p:nvPr>
            <p:ph type="sldNum" sz="quarter" idx="12"/>
          </p:nvPr>
        </p:nvSpPr>
        <p:spPr/>
        <p:txBody>
          <a:bodyPr/>
          <a:lstStyle/>
          <a:p>
            <a:pPr>
              <a:defRPr/>
            </a:pPr>
            <a:fld id="{5D7239ED-A247-3F49-9595-68E607AFDC4C}" type="slidenum">
              <a:rPr lang="en-US" smtClean="0"/>
              <a:pPr>
                <a:defRPr/>
              </a:pPr>
              <a:t>21</a:t>
            </a:fld>
            <a:endParaRPr lang="en-US" dirty="0"/>
          </a:p>
        </p:txBody>
      </p:sp>
      <p:pic>
        <p:nvPicPr>
          <p:cNvPr id="6" name="Picture 5">
            <a:extLst>
              <a:ext uri="{FF2B5EF4-FFF2-40B4-BE49-F238E27FC236}">
                <a16:creationId xmlns:a16="http://schemas.microsoft.com/office/drawing/2014/main" id="{94AC732A-4099-1A42-9B16-6A6D2A742D67}"/>
              </a:ext>
            </a:extLst>
          </p:cNvPr>
          <p:cNvPicPr>
            <a:picLocks noChangeAspect="1"/>
          </p:cNvPicPr>
          <p:nvPr/>
        </p:nvPicPr>
        <p:blipFill>
          <a:blip r:embed="rId2"/>
          <a:stretch>
            <a:fillRect/>
          </a:stretch>
        </p:blipFill>
        <p:spPr>
          <a:xfrm>
            <a:off x="314325" y="3349647"/>
            <a:ext cx="5327158" cy="2964376"/>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839A2240-BDED-CB43-98A6-2E9D69476077}"/>
              </a:ext>
            </a:extLst>
          </p:cNvPr>
          <p:cNvSpPr txBox="1"/>
          <p:nvPr/>
        </p:nvSpPr>
        <p:spPr>
          <a:xfrm>
            <a:off x="6720840" y="4421713"/>
            <a:ext cx="4980622" cy="1200329"/>
          </a:xfrm>
          <a:prstGeom prst="rect">
            <a:avLst/>
          </a:prstGeom>
          <a:noFill/>
        </p:spPr>
        <p:txBody>
          <a:bodyPr wrap="square" rtlCol="0">
            <a:spAutoFit/>
          </a:bodyPr>
          <a:lstStyle/>
          <a:p>
            <a:r>
              <a:rPr lang="en-US" dirty="0"/>
              <a:t>We can not change the input</a:t>
            </a:r>
          </a:p>
          <a:p>
            <a:r>
              <a:rPr lang="en-US" dirty="0"/>
              <a:t>We can not change the desired output</a:t>
            </a:r>
          </a:p>
          <a:p>
            <a:r>
              <a:rPr lang="en-US" dirty="0"/>
              <a:t>Lets assume : We can not change the bias</a:t>
            </a:r>
          </a:p>
          <a:p>
            <a:r>
              <a:rPr lang="en-US" dirty="0"/>
              <a:t>So ???</a:t>
            </a:r>
          </a:p>
        </p:txBody>
      </p:sp>
      <p:sp>
        <p:nvSpPr>
          <p:cNvPr id="8" name="Footer Placeholder 7">
            <a:extLst>
              <a:ext uri="{FF2B5EF4-FFF2-40B4-BE49-F238E27FC236}">
                <a16:creationId xmlns:a16="http://schemas.microsoft.com/office/drawing/2014/main" id="{C9DB9DC1-DF2A-9F46-8915-DC941BB64789}"/>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723259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2F8D-9994-7946-AACC-1298B86D7D58}"/>
              </a:ext>
            </a:extLst>
          </p:cNvPr>
          <p:cNvSpPr>
            <a:spLocks noGrp="1"/>
          </p:cNvSpPr>
          <p:nvPr>
            <p:ph type="title"/>
          </p:nvPr>
        </p:nvSpPr>
        <p:spPr/>
        <p:txBody>
          <a:bodyPr>
            <a:normAutofit fontScale="90000"/>
          </a:bodyPr>
          <a:lstStyle/>
          <a:p>
            <a:r>
              <a:rPr lang="en-US" b="1" dirty="0"/>
              <a:t>Adjusting the weights is the key to the learning process</a:t>
            </a:r>
            <a:endParaRPr lang="en-US" dirty="0"/>
          </a:p>
        </p:txBody>
      </p:sp>
      <p:sp>
        <p:nvSpPr>
          <p:cNvPr id="3" name="Content Placeholder 2">
            <a:extLst>
              <a:ext uri="{FF2B5EF4-FFF2-40B4-BE49-F238E27FC236}">
                <a16:creationId xmlns:a16="http://schemas.microsoft.com/office/drawing/2014/main" id="{F72DF248-D9D0-5D42-BA6B-E5116C177CAF}"/>
              </a:ext>
            </a:extLst>
          </p:cNvPr>
          <p:cNvSpPr>
            <a:spLocks noGrp="1"/>
          </p:cNvSpPr>
          <p:nvPr>
            <p:ph idx="1"/>
          </p:nvPr>
        </p:nvSpPr>
        <p:spPr/>
        <p:txBody>
          <a:bodyPr/>
          <a:lstStyle/>
          <a:p>
            <a:r>
              <a:rPr lang="en-US" dirty="0"/>
              <a:t>Lets increase </a:t>
            </a:r>
            <a:r>
              <a:rPr lang="en-US" i="1" dirty="0"/>
              <a:t>w1</a:t>
            </a:r>
            <a:r>
              <a:rPr lang="en-US" dirty="0"/>
              <a:t> to 7, without changing </a:t>
            </a:r>
            <a:r>
              <a:rPr lang="en-US" i="1" dirty="0"/>
              <a:t>w2</a:t>
            </a:r>
            <a:r>
              <a:rPr lang="en-US" dirty="0"/>
              <a:t> and </a:t>
            </a:r>
            <a:r>
              <a:rPr lang="en-US" i="1" dirty="0"/>
              <a:t>w3</a:t>
            </a:r>
            <a:r>
              <a:rPr lang="en-US" dirty="0"/>
              <a:t>, then</a:t>
            </a:r>
          </a:p>
          <a:p>
            <a:endParaRPr lang="en-US" dirty="0"/>
          </a:p>
        </p:txBody>
      </p:sp>
      <p:sp>
        <p:nvSpPr>
          <p:cNvPr id="4" name="Date Placeholder 3">
            <a:extLst>
              <a:ext uri="{FF2B5EF4-FFF2-40B4-BE49-F238E27FC236}">
                <a16:creationId xmlns:a16="http://schemas.microsoft.com/office/drawing/2014/main" id="{1F5ED385-20CC-1A4E-ACDB-BCB2CFAEE929}"/>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9CF61635-5230-2040-81BF-93D42DC97D18}"/>
              </a:ext>
            </a:extLst>
          </p:cNvPr>
          <p:cNvSpPr>
            <a:spLocks noGrp="1"/>
          </p:cNvSpPr>
          <p:nvPr>
            <p:ph type="sldNum" sz="quarter" idx="12"/>
          </p:nvPr>
        </p:nvSpPr>
        <p:spPr/>
        <p:txBody>
          <a:bodyPr/>
          <a:lstStyle/>
          <a:p>
            <a:pPr>
              <a:defRPr/>
            </a:pPr>
            <a:fld id="{5D7239ED-A247-3F49-9595-68E607AFDC4C}" type="slidenum">
              <a:rPr lang="en-US" smtClean="0"/>
              <a:pPr>
                <a:defRPr/>
              </a:pPr>
              <a:t>22</a:t>
            </a:fld>
            <a:endParaRPr lang="en-US" dirty="0"/>
          </a:p>
        </p:txBody>
      </p:sp>
      <p:pic>
        <p:nvPicPr>
          <p:cNvPr id="6" name="Picture 5">
            <a:extLst>
              <a:ext uri="{FF2B5EF4-FFF2-40B4-BE49-F238E27FC236}">
                <a16:creationId xmlns:a16="http://schemas.microsoft.com/office/drawing/2014/main" id="{58D4C7F5-792D-AA49-A6C3-D41EC0C63799}"/>
              </a:ext>
            </a:extLst>
          </p:cNvPr>
          <p:cNvPicPr>
            <a:picLocks noChangeAspect="1"/>
          </p:cNvPicPr>
          <p:nvPr/>
        </p:nvPicPr>
        <p:blipFill>
          <a:blip r:embed="rId2"/>
          <a:stretch>
            <a:fillRect/>
          </a:stretch>
        </p:blipFill>
        <p:spPr>
          <a:xfrm>
            <a:off x="709930" y="2137747"/>
            <a:ext cx="7543116" cy="4125724"/>
          </a:xfrm>
          <a:prstGeom prst="rect">
            <a:avLst/>
          </a:prstGeom>
        </p:spPr>
      </p:pic>
      <p:sp>
        <p:nvSpPr>
          <p:cNvPr id="7" name="Rectangle 6">
            <a:extLst>
              <a:ext uri="{FF2B5EF4-FFF2-40B4-BE49-F238E27FC236}">
                <a16:creationId xmlns:a16="http://schemas.microsoft.com/office/drawing/2014/main" id="{0E8BF8F9-4338-DC4D-BFF4-C904FE612532}"/>
              </a:ext>
            </a:extLst>
          </p:cNvPr>
          <p:cNvSpPr/>
          <p:nvPr/>
        </p:nvSpPr>
        <p:spPr>
          <a:xfrm>
            <a:off x="6523855" y="2599398"/>
            <a:ext cx="535382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i="1" u="none" strike="noStrike" dirty="0">
                <a:effectLst/>
                <a:latin typeface="medium-content-serif-font"/>
              </a:rPr>
              <a:t>backpropagation</a:t>
            </a:r>
            <a:r>
              <a:rPr lang="en-US" b="0" i="0" u="none" strike="noStrike" dirty="0">
                <a:effectLst/>
                <a:latin typeface="medium-content-serif-font"/>
              </a:rPr>
              <a:t> for the network is to learn from trials and errors</a:t>
            </a:r>
            <a:endParaRPr lang="en-US" dirty="0"/>
          </a:p>
        </p:txBody>
      </p:sp>
      <p:sp>
        <p:nvSpPr>
          <p:cNvPr id="8" name="Footer Placeholder 7">
            <a:extLst>
              <a:ext uri="{FF2B5EF4-FFF2-40B4-BE49-F238E27FC236}">
                <a16:creationId xmlns:a16="http://schemas.microsoft.com/office/drawing/2014/main" id="{6B8DD3C2-148C-F942-890E-5926B17ED2E1}"/>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647514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943BA-A2C4-AE48-BEEF-65EBA37FA9B7}"/>
              </a:ext>
            </a:extLst>
          </p:cNvPr>
          <p:cNvSpPr>
            <a:spLocks noGrp="1"/>
          </p:cNvSpPr>
          <p:nvPr>
            <p:ph type="title"/>
          </p:nvPr>
        </p:nvSpPr>
        <p:spPr/>
        <p:txBody>
          <a:bodyPr/>
          <a:lstStyle/>
          <a:p>
            <a:r>
              <a:rPr lang="en-US" b="1" dirty="0"/>
              <a:t>Learning </a:t>
            </a:r>
            <a:r>
              <a:rPr lang="en-US" b="1" dirty="0">
                <a:sym typeface="Wingdings" pitchFamily="2" charset="2"/>
              </a:rPr>
              <a:t></a:t>
            </a:r>
            <a:endParaRPr lang="en-US" b="1" dirty="0"/>
          </a:p>
        </p:txBody>
      </p:sp>
      <p:sp>
        <p:nvSpPr>
          <p:cNvPr id="3" name="Content Placeholder 2">
            <a:extLst>
              <a:ext uri="{FF2B5EF4-FFF2-40B4-BE49-F238E27FC236}">
                <a16:creationId xmlns:a16="http://schemas.microsoft.com/office/drawing/2014/main" id="{C3B33E4A-1943-5245-AA8C-7486FF9DE8D9}"/>
              </a:ext>
            </a:extLst>
          </p:cNvPr>
          <p:cNvSpPr>
            <a:spLocks noGrp="1"/>
          </p:cNvSpPr>
          <p:nvPr>
            <p:ph idx="1"/>
          </p:nvPr>
        </p:nvSpPr>
        <p:spPr/>
        <p:txBody>
          <a:bodyPr/>
          <a:lstStyle/>
          <a:p>
            <a:r>
              <a:rPr lang="en-US" dirty="0"/>
              <a:t> If we start with random weights, perceptron will try to learn to adjust and find the ideal weights (</a:t>
            </a:r>
            <a:r>
              <a:rPr lang="en-US" i="1" dirty="0"/>
              <a:t>w1 = 6, w2 = 2, w3 = 2</a:t>
            </a:r>
            <a:r>
              <a:rPr lang="en-US" dirty="0"/>
              <a:t>)</a:t>
            </a:r>
          </a:p>
          <a:p>
            <a:endParaRPr lang="en-US" dirty="0"/>
          </a:p>
          <a:p>
            <a:pPr marL="0" indent="0">
              <a:buNone/>
            </a:pPr>
            <a:endParaRPr lang="en-US" dirty="0"/>
          </a:p>
          <a:p>
            <a:r>
              <a:rPr lang="en-US" dirty="0"/>
              <a:t>With </a:t>
            </a:r>
            <a:r>
              <a:rPr lang="en-US" b="1" i="1" dirty="0"/>
              <a:t>m features</a:t>
            </a:r>
            <a:r>
              <a:rPr lang="en-US" dirty="0"/>
              <a:t> in input </a:t>
            </a:r>
            <a:r>
              <a:rPr lang="en-US" b="1" i="1" dirty="0"/>
              <a:t>X, </a:t>
            </a:r>
            <a:r>
              <a:rPr lang="en-US" dirty="0"/>
              <a:t>you need </a:t>
            </a:r>
            <a:r>
              <a:rPr lang="en-US" b="1" i="1" dirty="0"/>
              <a:t>m</a:t>
            </a:r>
            <a:r>
              <a:rPr lang="en-US" dirty="0"/>
              <a:t> weights to perform a dot product</a:t>
            </a:r>
          </a:p>
          <a:p>
            <a:r>
              <a:rPr lang="en-US" dirty="0"/>
              <a:t>With </a:t>
            </a:r>
            <a:r>
              <a:rPr lang="en-US" b="1" i="1" dirty="0"/>
              <a:t>n</a:t>
            </a:r>
            <a:r>
              <a:rPr lang="en-US" dirty="0"/>
              <a:t> hidden neurons in the hidden layer, you need </a:t>
            </a:r>
            <a:r>
              <a:rPr lang="en-US" b="1" i="1" dirty="0"/>
              <a:t>n</a:t>
            </a:r>
            <a:r>
              <a:rPr lang="en-US" dirty="0"/>
              <a:t> sets of weights (</a:t>
            </a:r>
            <a:r>
              <a:rPr lang="en-US" b="1" i="1" dirty="0"/>
              <a:t>W1, W2, … </a:t>
            </a:r>
            <a:r>
              <a:rPr lang="en-US" b="1" i="1" dirty="0" err="1"/>
              <a:t>Wn</a:t>
            </a:r>
            <a:r>
              <a:rPr lang="en-US" dirty="0"/>
              <a:t>) for performing dot products</a:t>
            </a:r>
          </a:p>
          <a:p>
            <a:r>
              <a:rPr lang="en-US" dirty="0"/>
              <a:t>With 1 hidden layer, you perform </a:t>
            </a:r>
            <a:r>
              <a:rPr lang="en-US" b="1" i="1" dirty="0"/>
              <a:t>n</a:t>
            </a:r>
            <a:r>
              <a:rPr lang="en-US" dirty="0"/>
              <a:t> dot products to get the hidden output </a:t>
            </a:r>
            <a:r>
              <a:rPr lang="en-US" b="1" i="1" dirty="0"/>
              <a:t>h:</a:t>
            </a:r>
            <a:r>
              <a:rPr lang="en-US" i="1" dirty="0"/>
              <a:t> </a:t>
            </a:r>
            <a:r>
              <a:rPr lang="en-US" dirty="0"/>
              <a:t>(</a:t>
            </a:r>
            <a:r>
              <a:rPr lang="en-US" b="1" i="1" dirty="0"/>
              <a:t>h1, h2, …, </a:t>
            </a:r>
            <a:r>
              <a:rPr lang="en-US" b="1" i="1" dirty="0" err="1"/>
              <a:t>hn</a:t>
            </a:r>
            <a:r>
              <a:rPr lang="en-US" dirty="0"/>
              <a:t>)</a:t>
            </a:r>
          </a:p>
          <a:p>
            <a:r>
              <a:rPr lang="en-US" dirty="0"/>
              <a:t>Then it’s just like a single-layer perceptron, we use hidden output </a:t>
            </a:r>
            <a:r>
              <a:rPr lang="en-US" b="1" i="1" dirty="0"/>
              <a:t>h: </a:t>
            </a:r>
            <a:r>
              <a:rPr lang="en-US" dirty="0"/>
              <a:t>(</a:t>
            </a:r>
            <a:r>
              <a:rPr lang="en-US" b="1" i="1" dirty="0"/>
              <a:t>h1, h2, …, </a:t>
            </a:r>
            <a:r>
              <a:rPr lang="en-US" b="1" i="1" dirty="0" err="1"/>
              <a:t>hn</a:t>
            </a:r>
            <a:r>
              <a:rPr lang="en-US" dirty="0"/>
              <a:t>) as input data that has </a:t>
            </a:r>
            <a:r>
              <a:rPr lang="en-US" b="1" dirty="0"/>
              <a:t>n features, </a:t>
            </a:r>
            <a:r>
              <a:rPr lang="en-US" dirty="0"/>
              <a:t>perform</a:t>
            </a:r>
            <a:r>
              <a:rPr lang="en-US" b="1" dirty="0"/>
              <a:t> </a:t>
            </a:r>
            <a:r>
              <a:rPr lang="en-US" dirty="0"/>
              <a:t>dot product with 1 set of </a:t>
            </a:r>
            <a:r>
              <a:rPr lang="en-US" b="1" i="1" dirty="0"/>
              <a:t>n</a:t>
            </a:r>
            <a:r>
              <a:rPr lang="en-US" dirty="0"/>
              <a:t> weights (</a:t>
            </a:r>
            <a:r>
              <a:rPr lang="en-US" b="1" i="1" dirty="0"/>
              <a:t>w1, w2, …, </a:t>
            </a:r>
            <a:r>
              <a:rPr lang="en-US" b="1" i="1" dirty="0" err="1"/>
              <a:t>wn</a:t>
            </a:r>
            <a:r>
              <a:rPr lang="en-US" dirty="0"/>
              <a:t>) to get your final output </a:t>
            </a:r>
            <a:r>
              <a:rPr lang="en-US" b="1" dirty="0" err="1"/>
              <a:t>y_hat</a:t>
            </a:r>
            <a:r>
              <a:rPr lang="en-US" dirty="0"/>
              <a:t>.</a:t>
            </a: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A8620321-9347-F94B-8344-5FFA021020A1}"/>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C03EA750-248D-2D48-99CC-785E1B8D99C5}"/>
              </a:ext>
            </a:extLst>
          </p:cNvPr>
          <p:cNvSpPr>
            <a:spLocks noGrp="1"/>
          </p:cNvSpPr>
          <p:nvPr>
            <p:ph type="sldNum" sz="quarter" idx="12"/>
          </p:nvPr>
        </p:nvSpPr>
        <p:spPr/>
        <p:txBody>
          <a:bodyPr/>
          <a:lstStyle/>
          <a:p>
            <a:pPr>
              <a:defRPr/>
            </a:pPr>
            <a:fld id="{5D7239ED-A247-3F49-9595-68E607AFDC4C}" type="slidenum">
              <a:rPr lang="en-US" smtClean="0"/>
              <a:pPr>
                <a:defRPr/>
              </a:pPr>
              <a:t>23</a:t>
            </a:fld>
            <a:endParaRPr lang="en-US" dirty="0"/>
          </a:p>
        </p:txBody>
      </p:sp>
      <p:pic>
        <p:nvPicPr>
          <p:cNvPr id="6" name="Picture 5">
            <a:extLst>
              <a:ext uri="{FF2B5EF4-FFF2-40B4-BE49-F238E27FC236}">
                <a16:creationId xmlns:a16="http://schemas.microsoft.com/office/drawing/2014/main" id="{0597B5A1-8622-CA47-A10D-C7B33E4F5F6F}"/>
              </a:ext>
            </a:extLst>
          </p:cNvPr>
          <p:cNvPicPr>
            <a:picLocks noChangeAspect="1"/>
          </p:cNvPicPr>
          <p:nvPr/>
        </p:nvPicPr>
        <p:blipFill>
          <a:blip r:embed="rId2"/>
          <a:stretch>
            <a:fillRect/>
          </a:stretch>
        </p:blipFill>
        <p:spPr>
          <a:xfrm>
            <a:off x="2480310" y="2343150"/>
            <a:ext cx="7049770" cy="946984"/>
          </a:xfrm>
          <a:prstGeom prst="rect">
            <a:avLst/>
          </a:prstGeom>
        </p:spPr>
      </p:pic>
      <p:sp>
        <p:nvSpPr>
          <p:cNvPr id="7" name="Footer Placeholder 6">
            <a:extLst>
              <a:ext uri="{FF2B5EF4-FFF2-40B4-BE49-F238E27FC236}">
                <a16:creationId xmlns:a16="http://schemas.microsoft.com/office/drawing/2014/main" id="{27D225F3-43FD-5A40-9B4D-E5539B3EB11E}"/>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748157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4C2C-43A0-F745-892F-DB4176710F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C9ACC7-90E7-A24C-940F-34EF6C0EB8C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EFA3B86-83BE-734F-B158-D492DDFF108B}"/>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6A90658E-BABA-3D41-ADFF-9694B2516852}"/>
              </a:ext>
            </a:extLst>
          </p:cNvPr>
          <p:cNvSpPr>
            <a:spLocks noGrp="1"/>
          </p:cNvSpPr>
          <p:nvPr>
            <p:ph type="sldNum" sz="quarter" idx="12"/>
          </p:nvPr>
        </p:nvSpPr>
        <p:spPr/>
        <p:txBody>
          <a:bodyPr/>
          <a:lstStyle/>
          <a:p>
            <a:pPr>
              <a:defRPr/>
            </a:pPr>
            <a:fld id="{5D7239ED-A247-3F49-9595-68E607AFDC4C}" type="slidenum">
              <a:rPr lang="en-US" smtClean="0"/>
              <a:pPr>
                <a:defRPr/>
              </a:pPr>
              <a:t>24</a:t>
            </a:fld>
            <a:endParaRPr lang="en-US" dirty="0"/>
          </a:p>
        </p:txBody>
      </p:sp>
      <p:pic>
        <p:nvPicPr>
          <p:cNvPr id="6" name="Picture 5">
            <a:extLst>
              <a:ext uri="{FF2B5EF4-FFF2-40B4-BE49-F238E27FC236}">
                <a16:creationId xmlns:a16="http://schemas.microsoft.com/office/drawing/2014/main" id="{469D3C3E-F411-8B4C-844A-DB52DAEE1B70}"/>
              </a:ext>
            </a:extLst>
          </p:cNvPr>
          <p:cNvPicPr>
            <a:picLocks noChangeAspect="1"/>
          </p:cNvPicPr>
          <p:nvPr/>
        </p:nvPicPr>
        <p:blipFill>
          <a:blip r:embed="rId2"/>
          <a:stretch>
            <a:fillRect/>
          </a:stretch>
        </p:blipFill>
        <p:spPr>
          <a:xfrm>
            <a:off x="3103849" y="1"/>
            <a:ext cx="5720111" cy="3236590"/>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46871B03-427A-E34F-889D-A56C041B92FE}"/>
              </a:ext>
            </a:extLst>
          </p:cNvPr>
          <p:cNvPicPr>
            <a:picLocks noChangeAspect="1"/>
          </p:cNvPicPr>
          <p:nvPr/>
        </p:nvPicPr>
        <p:blipFill>
          <a:blip r:embed="rId3"/>
          <a:stretch>
            <a:fillRect/>
          </a:stretch>
        </p:blipFill>
        <p:spPr>
          <a:xfrm>
            <a:off x="2217738" y="3280898"/>
            <a:ext cx="9093200" cy="3505200"/>
          </a:xfrm>
          <a:prstGeom prst="rect">
            <a:avLst/>
          </a:prstGeom>
        </p:spPr>
      </p:pic>
      <p:sp>
        <p:nvSpPr>
          <p:cNvPr id="8" name="Footer Placeholder 7">
            <a:extLst>
              <a:ext uri="{FF2B5EF4-FFF2-40B4-BE49-F238E27FC236}">
                <a16:creationId xmlns:a16="http://schemas.microsoft.com/office/drawing/2014/main" id="{25E517EF-5AAE-5046-9E58-5BA23CA7322B}"/>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610338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EB2C-6177-C043-9300-595F58A481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3E3207-E7F9-114D-B557-F9AA71C3AB9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CF85E76-AC8E-4149-AF20-47055F1A52AF}"/>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F60359E3-A7DB-EC42-B289-02A104CA45DE}"/>
              </a:ext>
            </a:extLst>
          </p:cNvPr>
          <p:cNvSpPr>
            <a:spLocks noGrp="1"/>
          </p:cNvSpPr>
          <p:nvPr>
            <p:ph type="sldNum" sz="quarter" idx="12"/>
          </p:nvPr>
        </p:nvSpPr>
        <p:spPr/>
        <p:txBody>
          <a:bodyPr/>
          <a:lstStyle/>
          <a:p>
            <a:pPr>
              <a:defRPr/>
            </a:pPr>
            <a:fld id="{5D7239ED-A247-3F49-9595-68E607AFDC4C}" type="slidenum">
              <a:rPr lang="en-US" smtClean="0"/>
              <a:pPr>
                <a:defRPr/>
              </a:pPr>
              <a:t>25</a:t>
            </a:fld>
            <a:endParaRPr lang="en-US" dirty="0"/>
          </a:p>
        </p:txBody>
      </p:sp>
      <p:pic>
        <p:nvPicPr>
          <p:cNvPr id="6" name="Picture 5">
            <a:extLst>
              <a:ext uri="{FF2B5EF4-FFF2-40B4-BE49-F238E27FC236}">
                <a16:creationId xmlns:a16="http://schemas.microsoft.com/office/drawing/2014/main" id="{8A2F6163-6471-0747-8382-4E7BF077DC56}"/>
              </a:ext>
            </a:extLst>
          </p:cNvPr>
          <p:cNvPicPr>
            <a:picLocks noChangeAspect="1"/>
          </p:cNvPicPr>
          <p:nvPr/>
        </p:nvPicPr>
        <p:blipFill>
          <a:blip r:embed="rId2"/>
          <a:stretch>
            <a:fillRect/>
          </a:stretch>
        </p:blipFill>
        <p:spPr>
          <a:xfrm>
            <a:off x="1367651" y="1381307"/>
            <a:ext cx="9958626" cy="4011307"/>
          </a:xfrm>
          <a:prstGeom prst="rect">
            <a:avLst/>
          </a:prstGeom>
        </p:spPr>
      </p:pic>
      <p:sp>
        <p:nvSpPr>
          <p:cNvPr id="7" name="Footer Placeholder 6">
            <a:extLst>
              <a:ext uri="{FF2B5EF4-FFF2-40B4-BE49-F238E27FC236}">
                <a16:creationId xmlns:a16="http://schemas.microsoft.com/office/drawing/2014/main" id="{438F65F4-5E47-4F43-A287-F89AC983080F}"/>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62925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6890-32A5-B849-9AA3-CB957229457B}"/>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136B96E8-942B-6143-9179-FE0E122E48B3}"/>
              </a:ext>
            </a:extLst>
          </p:cNvPr>
          <p:cNvSpPr>
            <a:spLocks noGrp="1"/>
          </p:cNvSpPr>
          <p:nvPr>
            <p:ph idx="1"/>
          </p:nvPr>
        </p:nvSpPr>
        <p:spPr/>
        <p:txBody>
          <a:bodyPr/>
          <a:lstStyle/>
          <a:p>
            <a:r>
              <a:rPr lang="en-US" b="1" dirty="0"/>
              <a:t> step function </a:t>
            </a:r>
          </a:p>
          <a:p>
            <a:r>
              <a:rPr lang="en-US" b="1" dirty="0"/>
              <a:t>Sigmoid</a:t>
            </a:r>
          </a:p>
          <a:p>
            <a:r>
              <a:rPr lang="en-US" b="1" dirty="0"/>
              <a:t> </a:t>
            </a:r>
            <a:r>
              <a:rPr lang="en-US" b="1" i="1" dirty="0" err="1"/>
              <a:t>TanH</a:t>
            </a:r>
            <a:endParaRPr lang="en-US" b="1" i="1" dirty="0"/>
          </a:p>
          <a:p>
            <a:r>
              <a:rPr lang="en-US" b="1" i="1" dirty="0"/>
              <a:t> </a:t>
            </a:r>
            <a:r>
              <a:rPr lang="en-US" b="1" i="1" dirty="0" err="1"/>
              <a:t>ReLU</a:t>
            </a:r>
            <a:endParaRPr lang="en-US" b="1" i="1" dirty="0"/>
          </a:p>
          <a:p>
            <a:r>
              <a:rPr lang="en-US" b="1" dirty="0"/>
              <a:t> and more</a:t>
            </a:r>
            <a:endParaRPr lang="en-US" dirty="0"/>
          </a:p>
        </p:txBody>
      </p:sp>
      <p:sp>
        <p:nvSpPr>
          <p:cNvPr id="4" name="Date Placeholder 3">
            <a:extLst>
              <a:ext uri="{FF2B5EF4-FFF2-40B4-BE49-F238E27FC236}">
                <a16:creationId xmlns:a16="http://schemas.microsoft.com/office/drawing/2014/main" id="{8DE4B038-9845-DA42-993E-DA6ECDDAC578}"/>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7E443768-4CD0-EF4A-9576-0A80F130781F}"/>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8B8576D0-F499-C948-9DDC-C8E855224AD2}"/>
              </a:ext>
            </a:extLst>
          </p:cNvPr>
          <p:cNvSpPr>
            <a:spLocks noGrp="1"/>
          </p:cNvSpPr>
          <p:nvPr>
            <p:ph type="sldNum" sz="quarter" idx="12"/>
          </p:nvPr>
        </p:nvSpPr>
        <p:spPr/>
        <p:txBody>
          <a:bodyPr/>
          <a:lstStyle/>
          <a:p>
            <a:pPr>
              <a:defRPr/>
            </a:pPr>
            <a:fld id="{5D7239ED-A247-3F49-9595-68E607AFDC4C}" type="slidenum">
              <a:rPr lang="en-US" smtClean="0"/>
              <a:pPr>
                <a:defRPr/>
              </a:pPr>
              <a:t>26</a:t>
            </a:fld>
            <a:endParaRPr lang="en-US" dirty="0"/>
          </a:p>
        </p:txBody>
      </p:sp>
      <p:pic>
        <p:nvPicPr>
          <p:cNvPr id="7" name="Picture 6">
            <a:extLst>
              <a:ext uri="{FF2B5EF4-FFF2-40B4-BE49-F238E27FC236}">
                <a16:creationId xmlns:a16="http://schemas.microsoft.com/office/drawing/2014/main" id="{5AE731EC-AC58-064E-8ED5-7F131FC5D428}"/>
              </a:ext>
            </a:extLst>
          </p:cNvPr>
          <p:cNvPicPr>
            <a:picLocks noChangeAspect="1"/>
          </p:cNvPicPr>
          <p:nvPr/>
        </p:nvPicPr>
        <p:blipFill>
          <a:blip r:embed="rId2"/>
          <a:stretch>
            <a:fillRect/>
          </a:stretch>
        </p:blipFill>
        <p:spPr>
          <a:xfrm>
            <a:off x="7183861" y="0"/>
            <a:ext cx="4693814" cy="3282462"/>
          </a:xfrm>
          <a:prstGeom prst="rect">
            <a:avLst/>
          </a:prstGeom>
        </p:spPr>
      </p:pic>
      <p:pic>
        <p:nvPicPr>
          <p:cNvPr id="8" name="Picture 7">
            <a:extLst>
              <a:ext uri="{FF2B5EF4-FFF2-40B4-BE49-F238E27FC236}">
                <a16:creationId xmlns:a16="http://schemas.microsoft.com/office/drawing/2014/main" id="{18CBAB29-A297-3B44-9FB7-48B1E42FE1FC}"/>
              </a:ext>
            </a:extLst>
          </p:cNvPr>
          <p:cNvPicPr>
            <a:picLocks noChangeAspect="1"/>
          </p:cNvPicPr>
          <p:nvPr/>
        </p:nvPicPr>
        <p:blipFill>
          <a:blip r:embed="rId3"/>
          <a:stretch>
            <a:fillRect/>
          </a:stretch>
        </p:blipFill>
        <p:spPr>
          <a:xfrm>
            <a:off x="2850252" y="1180872"/>
            <a:ext cx="3583305" cy="1381582"/>
          </a:xfrm>
          <a:prstGeom prst="rect">
            <a:avLst/>
          </a:prstGeom>
        </p:spPr>
      </p:pic>
      <p:pic>
        <p:nvPicPr>
          <p:cNvPr id="9" name="Picture 8">
            <a:extLst>
              <a:ext uri="{FF2B5EF4-FFF2-40B4-BE49-F238E27FC236}">
                <a16:creationId xmlns:a16="http://schemas.microsoft.com/office/drawing/2014/main" id="{6910920F-AEE2-9D47-BCD1-96DE5ADDA0C7}"/>
              </a:ext>
            </a:extLst>
          </p:cNvPr>
          <p:cNvPicPr>
            <a:picLocks noChangeAspect="1"/>
          </p:cNvPicPr>
          <p:nvPr/>
        </p:nvPicPr>
        <p:blipFill>
          <a:blip r:embed="rId4"/>
          <a:stretch>
            <a:fillRect/>
          </a:stretch>
        </p:blipFill>
        <p:spPr>
          <a:xfrm>
            <a:off x="2236455" y="3177658"/>
            <a:ext cx="5551820" cy="3680342"/>
          </a:xfrm>
          <a:prstGeom prst="rect">
            <a:avLst/>
          </a:prstGeom>
        </p:spPr>
      </p:pic>
    </p:spTree>
    <p:extLst>
      <p:ext uri="{BB962C8B-B14F-4D97-AF65-F5344CB8AC3E}">
        <p14:creationId xmlns:p14="http://schemas.microsoft.com/office/powerpoint/2010/main" val="2751634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DF9D-5816-8C4C-A287-2A63F161388B}"/>
              </a:ext>
            </a:extLst>
          </p:cNvPr>
          <p:cNvSpPr>
            <a:spLocks noGrp="1"/>
          </p:cNvSpPr>
          <p:nvPr>
            <p:ph type="title"/>
          </p:nvPr>
        </p:nvSpPr>
        <p:spPr/>
        <p:txBody>
          <a:bodyPr/>
          <a:lstStyle/>
          <a:p>
            <a:r>
              <a:rPr lang="en-US" b="1" dirty="0"/>
              <a:t>Sigmoid Activation function </a:t>
            </a:r>
          </a:p>
        </p:txBody>
      </p:sp>
      <p:sp>
        <p:nvSpPr>
          <p:cNvPr id="3" name="Content Placeholder 2">
            <a:extLst>
              <a:ext uri="{FF2B5EF4-FFF2-40B4-BE49-F238E27FC236}">
                <a16:creationId xmlns:a16="http://schemas.microsoft.com/office/drawing/2014/main" id="{28576E8F-66FA-9749-8C1B-7B118F83342A}"/>
              </a:ext>
            </a:extLst>
          </p:cNvPr>
          <p:cNvSpPr>
            <a:spLocks noGrp="1"/>
          </p:cNvSpPr>
          <p:nvPr>
            <p:ph idx="1"/>
          </p:nvPr>
        </p:nvSpPr>
        <p:spPr>
          <a:xfrm>
            <a:off x="314325" y="1743075"/>
            <a:ext cx="11715384" cy="4429125"/>
          </a:xfrm>
        </p:spPr>
        <p:txBody>
          <a:bodyPr/>
          <a:lstStyle/>
          <a:p>
            <a:r>
              <a:rPr lang="en-US" dirty="0"/>
              <a:t>Step Function (0 or 1)  while sigmoid function is ?!?</a:t>
            </a:r>
          </a:p>
          <a:p>
            <a:r>
              <a:rPr lang="en-US" dirty="0"/>
              <a:t>Draws a characteristic “S”-shaped curve, as an activation function to the neural network.</a:t>
            </a:r>
          </a:p>
          <a:p>
            <a:r>
              <a:rPr lang="en-US" dirty="0"/>
              <a:t>This function can map any value to a value from 0 to 1. It will assist us to normalize the weighted sum of the inputs.</a:t>
            </a:r>
          </a:p>
        </p:txBody>
      </p:sp>
      <p:sp>
        <p:nvSpPr>
          <p:cNvPr id="4" name="Date Placeholder 3">
            <a:extLst>
              <a:ext uri="{FF2B5EF4-FFF2-40B4-BE49-F238E27FC236}">
                <a16:creationId xmlns:a16="http://schemas.microsoft.com/office/drawing/2014/main" id="{A3C23ACD-8E7D-9940-A0B4-942E55EB0233}"/>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FBCD4D7E-CE4F-AE42-A983-D5ABBA60E1F5}"/>
              </a:ext>
            </a:extLst>
          </p:cNvPr>
          <p:cNvSpPr>
            <a:spLocks noGrp="1"/>
          </p:cNvSpPr>
          <p:nvPr>
            <p:ph type="sldNum" sz="quarter" idx="12"/>
          </p:nvPr>
        </p:nvSpPr>
        <p:spPr/>
        <p:txBody>
          <a:bodyPr/>
          <a:lstStyle/>
          <a:p>
            <a:pPr>
              <a:defRPr/>
            </a:pPr>
            <a:fld id="{5D7239ED-A247-3F49-9595-68E607AFDC4C}" type="slidenum">
              <a:rPr lang="en-US" smtClean="0"/>
              <a:pPr>
                <a:defRPr/>
              </a:pPr>
              <a:t>27</a:t>
            </a:fld>
            <a:endParaRPr lang="en-US" dirty="0"/>
          </a:p>
        </p:txBody>
      </p:sp>
      <p:pic>
        <p:nvPicPr>
          <p:cNvPr id="10" name="Picture 9">
            <a:extLst>
              <a:ext uri="{FF2B5EF4-FFF2-40B4-BE49-F238E27FC236}">
                <a16:creationId xmlns:a16="http://schemas.microsoft.com/office/drawing/2014/main" id="{C246375C-83DD-D940-866D-D1BA8AAC9CE1}"/>
              </a:ext>
            </a:extLst>
          </p:cNvPr>
          <p:cNvPicPr>
            <a:picLocks noChangeAspect="1"/>
          </p:cNvPicPr>
          <p:nvPr/>
        </p:nvPicPr>
        <p:blipFill>
          <a:blip r:embed="rId2"/>
          <a:stretch>
            <a:fillRect/>
          </a:stretch>
        </p:blipFill>
        <p:spPr>
          <a:xfrm>
            <a:off x="7415213" y="2988488"/>
            <a:ext cx="4082328" cy="3308990"/>
          </a:xfrm>
          <a:prstGeom prst="rect">
            <a:avLst/>
          </a:prstGeom>
        </p:spPr>
      </p:pic>
      <p:sp>
        <p:nvSpPr>
          <p:cNvPr id="11" name="Rectangle 10">
            <a:extLst>
              <a:ext uri="{FF2B5EF4-FFF2-40B4-BE49-F238E27FC236}">
                <a16:creationId xmlns:a16="http://schemas.microsoft.com/office/drawing/2014/main" id="{296A1C13-742C-9546-A68E-FB6CBCCA8F79}"/>
              </a:ext>
            </a:extLst>
          </p:cNvPr>
          <p:cNvSpPr/>
          <p:nvPr/>
        </p:nvSpPr>
        <p:spPr>
          <a:xfrm>
            <a:off x="314325" y="3381047"/>
            <a:ext cx="6096000" cy="64633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b="0" i="0" u="none" strike="noStrike" dirty="0">
                <a:effectLst/>
                <a:latin typeface="medium-content-serif-font"/>
              </a:rPr>
              <a:t>we want a learning algorithm that could improve our neural network by gradually changing the weights, not sudden jumps</a:t>
            </a:r>
            <a:endParaRPr lang="en-US" dirty="0"/>
          </a:p>
        </p:txBody>
      </p:sp>
      <p:pic>
        <p:nvPicPr>
          <p:cNvPr id="12" name="Picture 11">
            <a:extLst>
              <a:ext uri="{FF2B5EF4-FFF2-40B4-BE49-F238E27FC236}">
                <a16:creationId xmlns:a16="http://schemas.microsoft.com/office/drawing/2014/main" id="{3A3D2BFC-53D8-D849-9975-DAF3A577C86E}"/>
              </a:ext>
            </a:extLst>
          </p:cNvPr>
          <p:cNvPicPr>
            <a:picLocks noChangeAspect="1"/>
          </p:cNvPicPr>
          <p:nvPr/>
        </p:nvPicPr>
        <p:blipFill>
          <a:blip r:embed="rId3"/>
          <a:stretch>
            <a:fillRect/>
          </a:stretch>
        </p:blipFill>
        <p:spPr>
          <a:xfrm>
            <a:off x="2219508" y="4443046"/>
            <a:ext cx="4294512" cy="1006989"/>
          </a:xfrm>
          <a:prstGeom prst="rect">
            <a:avLst/>
          </a:prstGeom>
        </p:spPr>
      </p:pic>
      <p:sp>
        <p:nvSpPr>
          <p:cNvPr id="6" name="Footer Placeholder 5">
            <a:extLst>
              <a:ext uri="{FF2B5EF4-FFF2-40B4-BE49-F238E27FC236}">
                <a16:creationId xmlns:a16="http://schemas.microsoft.com/office/drawing/2014/main" id="{131E9983-FB97-2A4B-9709-C77254AF4E7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832697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F975-5CD9-0545-8EA1-3D8737B41B2A}"/>
              </a:ext>
            </a:extLst>
          </p:cNvPr>
          <p:cNvSpPr>
            <a:spLocks noGrp="1"/>
          </p:cNvSpPr>
          <p:nvPr>
            <p:ph type="title"/>
          </p:nvPr>
        </p:nvSpPr>
        <p:spPr/>
        <p:txBody>
          <a:bodyPr/>
          <a:lstStyle/>
          <a:p>
            <a:r>
              <a:rPr lang="en-US" dirty="0"/>
              <a:t>Sigmoid function</a:t>
            </a:r>
          </a:p>
        </p:txBody>
      </p:sp>
      <p:sp>
        <p:nvSpPr>
          <p:cNvPr id="3" name="Content Placeholder 2">
            <a:extLst>
              <a:ext uri="{FF2B5EF4-FFF2-40B4-BE49-F238E27FC236}">
                <a16:creationId xmlns:a16="http://schemas.microsoft.com/office/drawing/2014/main" id="{8C2B6E07-EAE3-9F44-8199-F71700D6502F}"/>
              </a:ext>
            </a:extLst>
          </p:cNvPr>
          <p:cNvSpPr>
            <a:spLocks noGrp="1"/>
          </p:cNvSpPr>
          <p:nvPr>
            <p:ph idx="1"/>
          </p:nvPr>
        </p:nvSpPr>
        <p:spPr>
          <a:xfrm>
            <a:off x="314325" y="1743075"/>
            <a:ext cx="11490813" cy="4429125"/>
          </a:xfrm>
        </p:spPr>
        <p:txBody>
          <a:bodyPr/>
          <a:lstStyle/>
          <a:p>
            <a:r>
              <a:rPr lang="en-US" dirty="0"/>
              <a:t>Sigmoid function produces similar results to step function in that the output is between 0 and 1. The curve crosses 0.5 at </a:t>
            </a:r>
            <a:r>
              <a:rPr lang="en-US" b="1" i="1" dirty="0"/>
              <a:t>z=0</a:t>
            </a:r>
            <a:r>
              <a:rPr lang="en-US" dirty="0"/>
              <a:t>, which we can set up rules for the activation function, such as: If the sigmoid neuron’s output is larger than or equal to 0.5, it outputs 1; if the output is smaller than 0.5, it outputs 0.</a:t>
            </a:r>
          </a:p>
          <a:p>
            <a:r>
              <a:rPr lang="en-US" dirty="0"/>
              <a:t>Sigmoid function is smooth and it has a very nice and simple derivative of </a:t>
            </a:r>
            <a:r>
              <a:rPr lang="el-GR" b="1" i="1" dirty="0"/>
              <a:t>σ(</a:t>
            </a:r>
            <a:r>
              <a:rPr lang="en-US" b="1" i="1" dirty="0"/>
              <a:t>z) * (1-</a:t>
            </a:r>
            <a:r>
              <a:rPr lang="el-GR" b="1" i="1" dirty="0"/>
              <a:t>σ(</a:t>
            </a:r>
            <a:r>
              <a:rPr lang="en-US" b="1" i="1" dirty="0"/>
              <a:t>z)),</a:t>
            </a:r>
            <a:r>
              <a:rPr lang="en-US" i="1" dirty="0"/>
              <a:t> </a:t>
            </a:r>
            <a:r>
              <a:rPr lang="en-US" dirty="0"/>
              <a:t>which is differentiable everywhere on the curve. You don’t have to know how to derive it. No stress here.</a:t>
            </a:r>
          </a:p>
          <a:p>
            <a:r>
              <a:rPr lang="en-US" dirty="0"/>
              <a:t>If </a:t>
            </a:r>
            <a:r>
              <a:rPr lang="en-US" b="1" i="1" dirty="0"/>
              <a:t>z</a:t>
            </a:r>
            <a:r>
              <a:rPr lang="en-US" dirty="0"/>
              <a:t> is very negative, then the output is approximately 0; if </a:t>
            </a:r>
            <a:r>
              <a:rPr lang="en-US" b="1" i="1" dirty="0"/>
              <a:t>z</a:t>
            </a:r>
            <a:r>
              <a:rPr lang="en-US" dirty="0"/>
              <a:t> is very positive, the output is approximately 1; but around </a:t>
            </a:r>
            <a:r>
              <a:rPr lang="en-US" b="1" i="1" dirty="0"/>
              <a:t>z=0 </a:t>
            </a:r>
            <a:r>
              <a:rPr lang="en-US" dirty="0"/>
              <a:t>where </a:t>
            </a:r>
            <a:r>
              <a:rPr lang="en-US" b="1" i="1" dirty="0"/>
              <a:t>z</a:t>
            </a:r>
            <a:r>
              <a:rPr lang="en-US" dirty="0"/>
              <a:t> is neither too large or too small, we have relatively more deviation as </a:t>
            </a:r>
            <a:r>
              <a:rPr lang="en-US" b="1" i="1" dirty="0"/>
              <a:t>z</a:t>
            </a:r>
            <a:r>
              <a:rPr lang="en-US" dirty="0"/>
              <a:t> changes.</a:t>
            </a:r>
          </a:p>
          <a:p>
            <a:r>
              <a:rPr lang="en-US" dirty="0"/>
              <a:t>This non-linear activation function, when used by each neuron in a multi-layer neural network, produces a new “</a:t>
            </a:r>
            <a:r>
              <a:rPr lang="en-US" dirty="0">
                <a:hlinkClick r:id="rId2"/>
              </a:rPr>
              <a:t>representation</a:t>
            </a:r>
            <a:r>
              <a:rPr lang="en-US" dirty="0"/>
              <a:t>” of the original data</a:t>
            </a:r>
          </a:p>
          <a:p>
            <a:endParaRPr lang="en-US" dirty="0"/>
          </a:p>
        </p:txBody>
      </p:sp>
      <p:sp>
        <p:nvSpPr>
          <p:cNvPr id="4" name="Date Placeholder 3">
            <a:extLst>
              <a:ext uri="{FF2B5EF4-FFF2-40B4-BE49-F238E27FC236}">
                <a16:creationId xmlns:a16="http://schemas.microsoft.com/office/drawing/2014/main" id="{CE6A83F6-9767-214C-9A71-A74241C9DBB5}"/>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6A474C90-906D-C942-8F17-5CE0DF5766B3}"/>
              </a:ext>
            </a:extLst>
          </p:cNvPr>
          <p:cNvSpPr>
            <a:spLocks noGrp="1"/>
          </p:cNvSpPr>
          <p:nvPr>
            <p:ph type="sldNum" sz="quarter" idx="12"/>
          </p:nvPr>
        </p:nvSpPr>
        <p:spPr/>
        <p:txBody>
          <a:bodyPr/>
          <a:lstStyle/>
          <a:p>
            <a:pPr>
              <a:defRPr/>
            </a:pPr>
            <a:fld id="{5D7239ED-A247-3F49-9595-68E607AFDC4C}" type="slidenum">
              <a:rPr lang="en-US" smtClean="0"/>
              <a:pPr>
                <a:defRPr/>
              </a:pPr>
              <a:t>28</a:t>
            </a:fld>
            <a:endParaRPr lang="en-US" dirty="0"/>
          </a:p>
        </p:txBody>
      </p:sp>
      <p:sp>
        <p:nvSpPr>
          <p:cNvPr id="6" name="Footer Placeholder 5">
            <a:extLst>
              <a:ext uri="{FF2B5EF4-FFF2-40B4-BE49-F238E27FC236}">
                <a16:creationId xmlns:a16="http://schemas.microsoft.com/office/drawing/2014/main" id="{A95ADF67-4D79-EC40-8171-941940E45884}"/>
              </a:ext>
            </a:extLst>
          </p:cNvPr>
          <p:cNvSpPr>
            <a:spLocks noGrp="1"/>
          </p:cNvSpPr>
          <p:nvPr>
            <p:ph type="ftr" sz="quarter" idx="11"/>
          </p:nvPr>
        </p:nvSpPr>
        <p:spPr/>
        <p:txBody>
          <a:bodyPr/>
          <a:lstStyle/>
          <a:p>
            <a:pPr>
              <a:defRPr/>
            </a:pPr>
            <a:r>
              <a:rPr lang="en-US" dirty="0"/>
              <a:t>Dr. Malak Abdullah</a:t>
            </a:r>
          </a:p>
        </p:txBody>
      </p:sp>
    </p:spTree>
    <p:extLst>
      <p:ext uri="{BB962C8B-B14F-4D97-AF65-F5344CB8AC3E}">
        <p14:creationId xmlns:p14="http://schemas.microsoft.com/office/powerpoint/2010/main" val="2307700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C7D3-7C4E-2546-9382-8B632AC552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B895AB-8166-FA45-973C-52FDD561349C}"/>
              </a:ext>
            </a:extLst>
          </p:cNvPr>
          <p:cNvSpPr>
            <a:spLocks noGrp="1"/>
          </p:cNvSpPr>
          <p:nvPr>
            <p:ph idx="1"/>
          </p:nvPr>
        </p:nvSpPr>
        <p:spPr/>
        <p:txBody>
          <a:bodyPr/>
          <a:lstStyle/>
          <a:p>
            <a:r>
              <a:rPr lang="en-US" dirty="0"/>
              <a:t>You and I have no clue what’s going on in the neural network until after the network is trained.</a:t>
            </a:r>
          </a:p>
          <a:p>
            <a:r>
              <a:rPr lang="en-US" dirty="0"/>
              <a:t> A trained neural network has weights which are optimized at certain values that make the best prediction or classification on our problem. </a:t>
            </a:r>
            <a:r>
              <a:rPr lang="en-US" dirty="0">
                <a:solidFill>
                  <a:srgbClr val="FF0000"/>
                </a:solidFill>
              </a:rPr>
              <a:t>It’s a black box.</a:t>
            </a:r>
          </a:p>
          <a:p>
            <a:endParaRPr lang="en-US" dirty="0"/>
          </a:p>
        </p:txBody>
      </p:sp>
      <p:sp>
        <p:nvSpPr>
          <p:cNvPr id="4" name="Date Placeholder 3">
            <a:extLst>
              <a:ext uri="{FF2B5EF4-FFF2-40B4-BE49-F238E27FC236}">
                <a16:creationId xmlns:a16="http://schemas.microsoft.com/office/drawing/2014/main" id="{D0395CDC-FF61-AC4A-AB37-18F6CB814404}"/>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CD077DF-7BF5-9B4D-A68A-BBB2F1D5EB90}"/>
              </a:ext>
            </a:extLst>
          </p:cNvPr>
          <p:cNvSpPr>
            <a:spLocks noGrp="1"/>
          </p:cNvSpPr>
          <p:nvPr>
            <p:ph type="sldNum" sz="quarter" idx="12"/>
          </p:nvPr>
        </p:nvSpPr>
        <p:spPr/>
        <p:txBody>
          <a:bodyPr/>
          <a:lstStyle/>
          <a:p>
            <a:pPr>
              <a:defRPr/>
            </a:pPr>
            <a:fld id="{5D7239ED-A247-3F49-9595-68E607AFDC4C}" type="slidenum">
              <a:rPr lang="en-US" smtClean="0"/>
              <a:pPr>
                <a:defRPr/>
              </a:pPr>
              <a:t>29</a:t>
            </a:fld>
            <a:endParaRPr lang="en-US" dirty="0"/>
          </a:p>
        </p:txBody>
      </p:sp>
      <p:pic>
        <p:nvPicPr>
          <p:cNvPr id="7" name="Picture 6">
            <a:extLst>
              <a:ext uri="{FF2B5EF4-FFF2-40B4-BE49-F238E27FC236}">
                <a16:creationId xmlns:a16="http://schemas.microsoft.com/office/drawing/2014/main" id="{D4C89425-12A4-534B-8167-B674B72D856D}"/>
              </a:ext>
            </a:extLst>
          </p:cNvPr>
          <p:cNvPicPr>
            <a:picLocks noChangeAspect="1"/>
          </p:cNvPicPr>
          <p:nvPr/>
        </p:nvPicPr>
        <p:blipFill>
          <a:blip r:embed="rId2"/>
          <a:stretch>
            <a:fillRect/>
          </a:stretch>
        </p:blipFill>
        <p:spPr>
          <a:xfrm>
            <a:off x="2493089" y="666441"/>
            <a:ext cx="3931158" cy="832056"/>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321DDD4A-D27E-1A40-91C8-8C19DB3E869A}"/>
              </a:ext>
            </a:extLst>
          </p:cNvPr>
          <p:cNvPicPr>
            <a:picLocks noChangeAspect="1"/>
          </p:cNvPicPr>
          <p:nvPr/>
        </p:nvPicPr>
        <p:blipFill>
          <a:blip r:embed="rId3"/>
          <a:stretch>
            <a:fillRect/>
          </a:stretch>
        </p:blipFill>
        <p:spPr>
          <a:xfrm>
            <a:off x="490538" y="2906307"/>
            <a:ext cx="7679101" cy="3951693"/>
          </a:xfrm>
          <a:prstGeom prst="rect">
            <a:avLst/>
          </a:prstGeom>
        </p:spPr>
      </p:pic>
    </p:spTree>
    <p:extLst>
      <p:ext uri="{BB962C8B-B14F-4D97-AF65-F5344CB8AC3E}">
        <p14:creationId xmlns:p14="http://schemas.microsoft.com/office/powerpoint/2010/main" val="323534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9C78E-06C4-7F4E-A8AA-FCA81C60E381}"/>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9854BD8-95C1-8443-8798-C53D91FBEC7F}"/>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8FE8BFE1-DECA-4E40-8C78-74538582881B}"/>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147F9FB5-317B-EC4D-94CF-CAD2C1B797AB}"/>
              </a:ext>
            </a:extLst>
          </p:cNvPr>
          <p:cNvSpPr>
            <a:spLocks noGrp="1"/>
          </p:cNvSpPr>
          <p:nvPr>
            <p:ph type="sldNum" sz="quarter" idx="12"/>
          </p:nvPr>
        </p:nvSpPr>
        <p:spPr/>
        <p:txBody>
          <a:bodyPr/>
          <a:lstStyle/>
          <a:p>
            <a:pPr>
              <a:defRPr/>
            </a:pPr>
            <a:fld id="{5D7239ED-A247-3F49-9595-68E607AFDC4C}" type="slidenum">
              <a:rPr lang="en-US" smtClean="0"/>
              <a:pPr>
                <a:defRPr/>
              </a:pPr>
              <a:t>3</a:t>
            </a:fld>
            <a:endParaRPr lang="en-US" dirty="0"/>
          </a:p>
        </p:txBody>
      </p:sp>
      <p:pic>
        <p:nvPicPr>
          <p:cNvPr id="11" name="Content Placeholder 10">
            <a:extLst>
              <a:ext uri="{FF2B5EF4-FFF2-40B4-BE49-F238E27FC236}">
                <a16:creationId xmlns:a16="http://schemas.microsoft.com/office/drawing/2014/main" id="{E41D7E96-D851-B940-882A-4E5EEA31A43D}"/>
              </a:ext>
            </a:extLst>
          </p:cNvPr>
          <p:cNvPicPr>
            <a:picLocks noGrp="1" noChangeAspect="1"/>
          </p:cNvPicPr>
          <p:nvPr>
            <p:ph idx="1"/>
          </p:nvPr>
        </p:nvPicPr>
        <p:blipFill>
          <a:blip r:embed="rId2"/>
          <a:stretch>
            <a:fillRect/>
          </a:stretch>
        </p:blipFill>
        <p:spPr>
          <a:xfrm>
            <a:off x="327453" y="316521"/>
            <a:ext cx="11564632" cy="5782316"/>
          </a:xfrm>
        </p:spPr>
      </p:pic>
    </p:spTree>
    <p:extLst>
      <p:ext uri="{BB962C8B-B14F-4D97-AF65-F5344CB8AC3E}">
        <p14:creationId xmlns:p14="http://schemas.microsoft.com/office/powerpoint/2010/main" val="1231032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10DC-C2DB-784B-B451-457DC0F193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B0EADA-EC49-7A4C-BA5A-968D69FB48D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E622DD1-47B5-604F-9E95-FE5D32656E70}"/>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1E1B1C44-77C0-6245-BBEE-A1AF9357C465}"/>
              </a:ext>
            </a:extLst>
          </p:cNvPr>
          <p:cNvSpPr>
            <a:spLocks noGrp="1"/>
          </p:cNvSpPr>
          <p:nvPr>
            <p:ph type="sldNum" sz="quarter" idx="12"/>
          </p:nvPr>
        </p:nvSpPr>
        <p:spPr/>
        <p:txBody>
          <a:bodyPr/>
          <a:lstStyle/>
          <a:p>
            <a:pPr>
              <a:defRPr/>
            </a:pPr>
            <a:fld id="{5D7239ED-A247-3F49-9595-68E607AFDC4C}" type="slidenum">
              <a:rPr lang="en-US" smtClean="0"/>
              <a:pPr>
                <a:defRPr/>
              </a:pPr>
              <a:t>30</a:t>
            </a:fld>
            <a:endParaRPr lang="en-US" dirty="0"/>
          </a:p>
        </p:txBody>
      </p:sp>
      <p:pic>
        <p:nvPicPr>
          <p:cNvPr id="6" name="Picture 5">
            <a:extLst>
              <a:ext uri="{FF2B5EF4-FFF2-40B4-BE49-F238E27FC236}">
                <a16:creationId xmlns:a16="http://schemas.microsoft.com/office/drawing/2014/main" id="{3BCE1FFE-9250-D94F-8506-4F82F44ADA14}"/>
              </a:ext>
            </a:extLst>
          </p:cNvPr>
          <p:cNvPicPr>
            <a:picLocks noChangeAspect="1"/>
          </p:cNvPicPr>
          <p:nvPr/>
        </p:nvPicPr>
        <p:blipFill>
          <a:blip r:embed="rId2"/>
          <a:stretch>
            <a:fillRect/>
          </a:stretch>
        </p:blipFill>
        <p:spPr>
          <a:xfrm>
            <a:off x="543951" y="147029"/>
            <a:ext cx="10594685" cy="5378840"/>
          </a:xfrm>
          <a:prstGeom prst="rect">
            <a:avLst/>
          </a:prstGeom>
        </p:spPr>
      </p:pic>
      <p:sp>
        <p:nvSpPr>
          <p:cNvPr id="7" name="Rectangle 6">
            <a:extLst>
              <a:ext uri="{FF2B5EF4-FFF2-40B4-BE49-F238E27FC236}">
                <a16:creationId xmlns:a16="http://schemas.microsoft.com/office/drawing/2014/main" id="{FD209652-2F7B-F94A-8F30-2F4347DB3C73}"/>
              </a:ext>
            </a:extLst>
          </p:cNvPr>
          <p:cNvSpPr/>
          <p:nvPr/>
        </p:nvSpPr>
        <p:spPr>
          <a:xfrm>
            <a:off x="543951" y="5934670"/>
            <a:ext cx="10693962" cy="646331"/>
          </a:xfrm>
          <a:prstGeom prst="rect">
            <a:avLst/>
          </a:prstGeom>
        </p:spPr>
        <p:txBody>
          <a:bodyPr wrap="square">
            <a:spAutoFit/>
          </a:bodyPr>
          <a:lstStyle/>
          <a:p>
            <a:r>
              <a:rPr lang="en-US" dirty="0"/>
              <a:t>https://</a:t>
            </a:r>
            <a:r>
              <a:rPr lang="en-US" dirty="0" err="1"/>
              <a:t>towardsdatascience.com</a:t>
            </a:r>
            <a:r>
              <a:rPr lang="en-US" dirty="0"/>
              <a:t>/multi-layer-neural-networks-with-sigmoid-function-deep-learning-for-rookies-2-bf464f09eb7f</a:t>
            </a:r>
          </a:p>
        </p:txBody>
      </p:sp>
      <p:sp>
        <p:nvSpPr>
          <p:cNvPr id="8" name="Footer Placeholder 7">
            <a:extLst>
              <a:ext uri="{FF2B5EF4-FFF2-40B4-BE49-F238E27FC236}">
                <a16:creationId xmlns:a16="http://schemas.microsoft.com/office/drawing/2014/main" id="{778E3DBA-C146-CE49-88E3-8DC2ABBC1C6A}"/>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180580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36F0-A29B-6140-8B59-C2DF0AAB8BBE}"/>
              </a:ext>
            </a:extLst>
          </p:cNvPr>
          <p:cNvSpPr>
            <a:spLocks noGrp="1"/>
          </p:cNvSpPr>
          <p:nvPr>
            <p:ph type="title"/>
          </p:nvPr>
        </p:nvSpPr>
        <p:spPr/>
        <p:txBody>
          <a:bodyPr/>
          <a:lstStyle/>
          <a:p>
            <a:r>
              <a:rPr lang="en-US" dirty="0"/>
              <a:t>To sum up</a:t>
            </a:r>
          </a:p>
        </p:txBody>
      </p:sp>
      <p:pic>
        <p:nvPicPr>
          <p:cNvPr id="6" name="Content Placeholder 5">
            <a:extLst>
              <a:ext uri="{FF2B5EF4-FFF2-40B4-BE49-F238E27FC236}">
                <a16:creationId xmlns:a16="http://schemas.microsoft.com/office/drawing/2014/main" id="{355C842E-D4B5-5449-BA28-12CD087D1389}"/>
              </a:ext>
            </a:extLst>
          </p:cNvPr>
          <p:cNvPicPr>
            <a:picLocks noGrp="1" noChangeAspect="1"/>
          </p:cNvPicPr>
          <p:nvPr>
            <p:ph idx="1"/>
          </p:nvPr>
        </p:nvPicPr>
        <p:blipFill>
          <a:blip r:embed="rId2"/>
          <a:stretch>
            <a:fillRect/>
          </a:stretch>
        </p:blipFill>
        <p:spPr>
          <a:xfrm>
            <a:off x="182400" y="1571625"/>
            <a:ext cx="9242954" cy="4647152"/>
          </a:xfrm>
          <a:prstGeom prst="rect">
            <a:avLst/>
          </a:prstGeom>
        </p:spPr>
      </p:pic>
      <p:sp>
        <p:nvSpPr>
          <p:cNvPr id="4" name="Date Placeholder 3">
            <a:extLst>
              <a:ext uri="{FF2B5EF4-FFF2-40B4-BE49-F238E27FC236}">
                <a16:creationId xmlns:a16="http://schemas.microsoft.com/office/drawing/2014/main" id="{637F3874-08D4-9A4D-A868-FB0FFC7E1139}"/>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FE993780-3D84-454F-B2FC-DA31C2C5BAE5}"/>
              </a:ext>
            </a:extLst>
          </p:cNvPr>
          <p:cNvSpPr>
            <a:spLocks noGrp="1"/>
          </p:cNvSpPr>
          <p:nvPr>
            <p:ph type="sldNum" sz="quarter" idx="12"/>
          </p:nvPr>
        </p:nvSpPr>
        <p:spPr/>
        <p:txBody>
          <a:bodyPr/>
          <a:lstStyle/>
          <a:p>
            <a:pPr>
              <a:defRPr/>
            </a:pPr>
            <a:fld id="{5D7239ED-A247-3F49-9595-68E607AFDC4C}" type="slidenum">
              <a:rPr lang="en-US" smtClean="0"/>
              <a:pPr>
                <a:defRPr/>
              </a:pPr>
              <a:t>31</a:t>
            </a:fld>
            <a:endParaRPr lang="en-US" dirty="0"/>
          </a:p>
        </p:txBody>
      </p:sp>
      <p:pic>
        <p:nvPicPr>
          <p:cNvPr id="7" name="Picture 6">
            <a:extLst>
              <a:ext uri="{FF2B5EF4-FFF2-40B4-BE49-F238E27FC236}">
                <a16:creationId xmlns:a16="http://schemas.microsoft.com/office/drawing/2014/main" id="{7A8C8860-7053-B241-B7C1-A2D3F07B3598}"/>
              </a:ext>
            </a:extLst>
          </p:cNvPr>
          <p:cNvPicPr>
            <a:picLocks noChangeAspect="1"/>
          </p:cNvPicPr>
          <p:nvPr/>
        </p:nvPicPr>
        <p:blipFill>
          <a:blip r:embed="rId3"/>
          <a:stretch>
            <a:fillRect/>
          </a:stretch>
        </p:blipFill>
        <p:spPr>
          <a:xfrm>
            <a:off x="6471889" y="0"/>
            <a:ext cx="5720111" cy="3236590"/>
          </a:xfrm>
          <a:prstGeom prst="rect">
            <a:avLst/>
          </a:prstGeom>
        </p:spPr>
        <p:style>
          <a:lnRef idx="2">
            <a:schemeClr val="dk1"/>
          </a:lnRef>
          <a:fillRef idx="1">
            <a:schemeClr val="lt1"/>
          </a:fillRef>
          <a:effectRef idx="0">
            <a:schemeClr val="dk1"/>
          </a:effectRef>
          <a:fontRef idx="minor">
            <a:schemeClr val="dk1"/>
          </a:fontRef>
        </p:style>
      </p:pic>
      <p:sp>
        <p:nvSpPr>
          <p:cNvPr id="3" name="Footer Placeholder 2">
            <a:extLst>
              <a:ext uri="{FF2B5EF4-FFF2-40B4-BE49-F238E27FC236}">
                <a16:creationId xmlns:a16="http://schemas.microsoft.com/office/drawing/2014/main" id="{497D20CE-2874-5342-B72F-87D7849DA18B}"/>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694599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3CEE-BBA4-9F49-8372-88F819BE17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9951DF-7D3B-694A-B4CA-A02446FB75C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366C819-2DC4-3547-9207-DECCB56339AB}"/>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3A12C4DF-80FE-5349-93DB-5563167F3F27}"/>
              </a:ext>
            </a:extLst>
          </p:cNvPr>
          <p:cNvSpPr>
            <a:spLocks noGrp="1"/>
          </p:cNvSpPr>
          <p:nvPr>
            <p:ph type="sldNum" sz="quarter" idx="12"/>
          </p:nvPr>
        </p:nvSpPr>
        <p:spPr/>
        <p:txBody>
          <a:bodyPr/>
          <a:lstStyle/>
          <a:p>
            <a:pPr>
              <a:defRPr/>
            </a:pPr>
            <a:fld id="{5D7239ED-A247-3F49-9595-68E607AFDC4C}" type="slidenum">
              <a:rPr lang="en-US" smtClean="0"/>
              <a:pPr>
                <a:defRPr/>
              </a:pPr>
              <a:t>32</a:t>
            </a:fld>
            <a:endParaRPr lang="en-US" dirty="0"/>
          </a:p>
        </p:txBody>
      </p:sp>
      <p:pic>
        <p:nvPicPr>
          <p:cNvPr id="6" name="Picture 5">
            <a:extLst>
              <a:ext uri="{FF2B5EF4-FFF2-40B4-BE49-F238E27FC236}">
                <a16:creationId xmlns:a16="http://schemas.microsoft.com/office/drawing/2014/main" id="{C07B83D0-327D-344F-8535-D89B9F091CE0}"/>
              </a:ext>
            </a:extLst>
          </p:cNvPr>
          <p:cNvPicPr>
            <a:picLocks noChangeAspect="1"/>
          </p:cNvPicPr>
          <p:nvPr/>
        </p:nvPicPr>
        <p:blipFill>
          <a:blip r:embed="rId2"/>
          <a:stretch>
            <a:fillRect/>
          </a:stretch>
        </p:blipFill>
        <p:spPr>
          <a:xfrm>
            <a:off x="314325" y="285139"/>
            <a:ext cx="10658108" cy="5679355"/>
          </a:xfrm>
          <a:prstGeom prst="rect">
            <a:avLst/>
          </a:prstGeom>
        </p:spPr>
      </p:pic>
      <p:sp>
        <p:nvSpPr>
          <p:cNvPr id="7" name="Footer Placeholder 6">
            <a:extLst>
              <a:ext uri="{FF2B5EF4-FFF2-40B4-BE49-F238E27FC236}">
                <a16:creationId xmlns:a16="http://schemas.microsoft.com/office/drawing/2014/main" id="{F11E8C66-44CA-7943-B8A2-3A892D78DAD2}"/>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877845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8B73-A613-774B-9A93-8A947CD63457}"/>
              </a:ext>
            </a:extLst>
          </p:cNvPr>
          <p:cNvSpPr>
            <a:spLocks noGrp="1"/>
          </p:cNvSpPr>
          <p:nvPr>
            <p:ph type="title"/>
          </p:nvPr>
        </p:nvSpPr>
        <p:spPr/>
        <p:txBody>
          <a:bodyPr/>
          <a:lstStyle/>
          <a:p>
            <a:r>
              <a:rPr lang="en-US" dirty="0"/>
              <a:t>Building NN from Scratch</a:t>
            </a:r>
          </a:p>
        </p:txBody>
      </p:sp>
      <p:sp>
        <p:nvSpPr>
          <p:cNvPr id="3" name="Content Placeholder 2">
            <a:extLst>
              <a:ext uri="{FF2B5EF4-FFF2-40B4-BE49-F238E27FC236}">
                <a16:creationId xmlns:a16="http://schemas.microsoft.com/office/drawing/2014/main" id="{2B7FC5EF-488A-5844-9A90-7335C4533DE3}"/>
              </a:ext>
            </a:extLst>
          </p:cNvPr>
          <p:cNvSpPr>
            <a:spLocks noGrp="1"/>
          </p:cNvSpPr>
          <p:nvPr>
            <p:ph idx="1"/>
          </p:nvPr>
        </p:nvSpPr>
        <p:spPr>
          <a:xfrm>
            <a:off x="314325" y="1743075"/>
            <a:ext cx="5608320" cy="4429125"/>
          </a:xfrm>
        </p:spPr>
        <p:txBody>
          <a:bodyPr/>
          <a:lstStyle/>
          <a:p>
            <a:r>
              <a:rPr lang="en-US" dirty="0"/>
              <a:t>The neural network will model a single hidden layer with two inputs and one output.</a:t>
            </a:r>
          </a:p>
          <a:p>
            <a:endParaRPr lang="en-US" dirty="0"/>
          </a:p>
          <a:p>
            <a:r>
              <a:rPr lang="en-US" dirty="0"/>
              <a:t>In the network, we will be predicting the score of our exam based on the inputs of how many hours we studied and how many hours we slept the day before. Our test score is the output. </a:t>
            </a:r>
          </a:p>
        </p:txBody>
      </p:sp>
      <p:sp>
        <p:nvSpPr>
          <p:cNvPr id="4" name="Date Placeholder 3">
            <a:extLst>
              <a:ext uri="{FF2B5EF4-FFF2-40B4-BE49-F238E27FC236}">
                <a16:creationId xmlns:a16="http://schemas.microsoft.com/office/drawing/2014/main" id="{A3A8A9B4-DB82-AB4E-95DD-FF66B592FD40}"/>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6264FA4-03E3-0B40-88B2-6D2862F2B0A0}"/>
              </a:ext>
            </a:extLst>
          </p:cNvPr>
          <p:cNvSpPr>
            <a:spLocks noGrp="1"/>
          </p:cNvSpPr>
          <p:nvPr>
            <p:ph type="sldNum" sz="quarter" idx="12"/>
          </p:nvPr>
        </p:nvSpPr>
        <p:spPr/>
        <p:txBody>
          <a:bodyPr/>
          <a:lstStyle/>
          <a:p>
            <a:pPr>
              <a:defRPr/>
            </a:pPr>
            <a:fld id="{5D7239ED-A247-3F49-9595-68E607AFDC4C}" type="slidenum">
              <a:rPr lang="en-US" smtClean="0"/>
              <a:pPr>
                <a:defRPr/>
              </a:pPr>
              <a:t>33</a:t>
            </a:fld>
            <a:endParaRPr lang="en-US" dirty="0"/>
          </a:p>
        </p:txBody>
      </p:sp>
      <p:pic>
        <p:nvPicPr>
          <p:cNvPr id="9" name="Picture 8">
            <a:extLst>
              <a:ext uri="{FF2B5EF4-FFF2-40B4-BE49-F238E27FC236}">
                <a16:creationId xmlns:a16="http://schemas.microsoft.com/office/drawing/2014/main" id="{9813AD94-025F-C243-8CA0-2E39C7446BD9}"/>
              </a:ext>
            </a:extLst>
          </p:cNvPr>
          <p:cNvPicPr>
            <a:picLocks noChangeAspect="1"/>
          </p:cNvPicPr>
          <p:nvPr/>
        </p:nvPicPr>
        <p:blipFill>
          <a:blip r:embed="rId2"/>
          <a:stretch>
            <a:fillRect/>
          </a:stretch>
        </p:blipFill>
        <p:spPr>
          <a:xfrm>
            <a:off x="6583680" y="3282826"/>
            <a:ext cx="5608320" cy="3565061"/>
          </a:xfrm>
          <a:prstGeom prst="rect">
            <a:avLst/>
          </a:prstGeom>
        </p:spPr>
      </p:pic>
      <p:pic>
        <p:nvPicPr>
          <p:cNvPr id="10" name="Picture 9">
            <a:extLst>
              <a:ext uri="{FF2B5EF4-FFF2-40B4-BE49-F238E27FC236}">
                <a16:creationId xmlns:a16="http://schemas.microsoft.com/office/drawing/2014/main" id="{0F3A3490-C3F7-1044-8A68-480F4B3202A2}"/>
              </a:ext>
            </a:extLst>
          </p:cNvPr>
          <p:cNvPicPr>
            <a:picLocks noChangeAspect="1"/>
          </p:cNvPicPr>
          <p:nvPr/>
        </p:nvPicPr>
        <p:blipFill>
          <a:blip r:embed="rId3"/>
          <a:stretch>
            <a:fillRect/>
          </a:stretch>
        </p:blipFill>
        <p:spPr>
          <a:xfrm>
            <a:off x="8385927" y="73526"/>
            <a:ext cx="3244892" cy="3339098"/>
          </a:xfrm>
          <a:prstGeom prst="rect">
            <a:avLst/>
          </a:prstGeom>
        </p:spPr>
      </p:pic>
      <p:sp>
        <p:nvSpPr>
          <p:cNvPr id="6" name="Footer Placeholder 5">
            <a:extLst>
              <a:ext uri="{FF2B5EF4-FFF2-40B4-BE49-F238E27FC236}">
                <a16:creationId xmlns:a16="http://schemas.microsoft.com/office/drawing/2014/main" id="{30D1A646-D908-0C47-999A-0E1D5DC29C2C}"/>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733325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704D-287C-2E49-ACD0-A266E4370C9E}"/>
              </a:ext>
            </a:extLst>
          </p:cNvPr>
          <p:cNvSpPr>
            <a:spLocks noGrp="1"/>
          </p:cNvSpPr>
          <p:nvPr>
            <p:ph type="title"/>
          </p:nvPr>
        </p:nvSpPr>
        <p:spPr/>
        <p:txBody>
          <a:bodyPr/>
          <a:lstStyle/>
          <a:p>
            <a:r>
              <a:rPr lang="en-US" dirty="0"/>
              <a:t>normalizing</a:t>
            </a:r>
          </a:p>
        </p:txBody>
      </p:sp>
      <p:sp>
        <p:nvSpPr>
          <p:cNvPr id="3" name="Content Placeholder 2">
            <a:extLst>
              <a:ext uri="{FF2B5EF4-FFF2-40B4-BE49-F238E27FC236}">
                <a16:creationId xmlns:a16="http://schemas.microsoft.com/office/drawing/2014/main" id="{B56EEC3F-DFBC-1140-B6F6-C63280B4AF49}"/>
              </a:ext>
            </a:extLst>
          </p:cNvPr>
          <p:cNvSpPr>
            <a:spLocks noGrp="1"/>
          </p:cNvSpPr>
          <p:nvPr>
            <p:ph idx="1"/>
          </p:nvPr>
        </p:nvSpPr>
        <p:spPr>
          <a:xfrm>
            <a:off x="314325" y="1743075"/>
            <a:ext cx="4524961" cy="4429125"/>
          </a:xfrm>
        </p:spPr>
        <p:txBody>
          <a:bodyPr/>
          <a:lstStyle/>
          <a:p>
            <a:r>
              <a:rPr lang="en-US" dirty="0"/>
              <a:t>We want all the input and output to have values between 0 and 1</a:t>
            </a:r>
          </a:p>
          <a:p>
            <a:r>
              <a:rPr lang="en-US" dirty="0"/>
              <a:t>scale our data by dividing by the maximum value for each variable.</a:t>
            </a:r>
          </a:p>
        </p:txBody>
      </p:sp>
      <p:sp>
        <p:nvSpPr>
          <p:cNvPr id="4" name="Date Placeholder 3">
            <a:extLst>
              <a:ext uri="{FF2B5EF4-FFF2-40B4-BE49-F238E27FC236}">
                <a16:creationId xmlns:a16="http://schemas.microsoft.com/office/drawing/2014/main" id="{805122E5-E09F-7942-935B-5716BF7AC555}"/>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B62FEA98-E1E9-1142-BC72-AB83A463E71D}"/>
              </a:ext>
            </a:extLst>
          </p:cNvPr>
          <p:cNvSpPr>
            <a:spLocks noGrp="1"/>
          </p:cNvSpPr>
          <p:nvPr>
            <p:ph type="sldNum" sz="quarter" idx="12"/>
          </p:nvPr>
        </p:nvSpPr>
        <p:spPr/>
        <p:txBody>
          <a:bodyPr/>
          <a:lstStyle/>
          <a:p>
            <a:pPr>
              <a:defRPr/>
            </a:pPr>
            <a:fld id="{5D7239ED-A247-3F49-9595-68E607AFDC4C}" type="slidenum">
              <a:rPr lang="en-US" smtClean="0"/>
              <a:pPr>
                <a:defRPr/>
              </a:pPr>
              <a:t>34</a:t>
            </a:fld>
            <a:endParaRPr lang="en-US" dirty="0"/>
          </a:p>
        </p:txBody>
      </p:sp>
      <p:pic>
        <p:nvPicPr>
          <p:cNvPr id="7" name="Picture 6">
            <a:extLst>
              <a:ext uri="{FF2B5EF4-FFF2-40B4-BE49-F238E27FC236}">
                <a16:creationId xmlns:a16="http://schemas.microsoft.com/office/drawing/2014/main" id="{8CCEF5F3-4E60-F045-8BFF-689930113B32}"/>
              </a:ext>
            </a:extLst>
          </p:cNvPr>
          <p:cNvPicPr>
            <a:picLocks noChangeAspect="1"/>
          </p:cNvPicPr>
          <p:nvPr/>
        </p:nvPicPr>
        <p:blipFill>
          <a:blip r:embed="rId2"/>
          <a:stretch>
            <a:fillRect/>
          </a:stretch>
        </p:blipFill>
        <p:spPr>
          <a:xfrm>
            <a:off x="5295900" y="1223890"/>
            <a:ext cx="6654800" cy="4419600"/>
          </a:xfrm>
          <a:prstGeom prst="rect">
            <a:avLst/>
          </a:prstGeom>
        </p:spPr>
      </p:pic>
      <p:sp>
        <p:nvSpPr>
          <p:cNvPr id="6" name="Footer Placeholder 5">
            <a:extLst>
              <a:ext uri="{FF2B5EF4-FFF2-40B4-BE49-F238E27FC236}">
                <a16:creationId xmlns:a16="http://schemas.microsoft.com/office/drawing/2014/main" id="{E518D13C-D585-5845-9CDC-062469B75E1D}"/>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566839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AB071-4D94-6844-A474-21C08868947D}"/>
              </a:ext>
            </a:extLst>
          </p:cNvPr>
          <p:cNvSpPr>
            <a:spLocks noGrp="1"/>
          </p:cNvSpPr>
          <p:nvPr>
            <p:ph type="title"/>
          </p:nvPr>
        </p:nvSpPr>
        <p:spPr/>
        <p:txBody>
          <a:bodyPr/>
          <a:lstStyle/>
          <a:p>
            <a:r>
              <a:rPr lang="en-US" dirty="0"/>
              <a:t>Random Weights</a:t>
            </a:r>
          </a:p>
        </p:txBody>
      </p:sp>
      <p:sp>
        <p:nvSpPr>
          <p:cNvPr id="3" name="Content Placeholder 2">
            <a:extLst>
              <a:ext uri="{FF2B5EF4-FFF2-40B4-BE49-F238E27FC236}">
                <a16:creationId xmlns:a16="http://schemas.microsoft.com/office/drawing/2014/main" id="{BB73062B-21AC-A146-8C53-210AD501A9B3}"/>
              </a:ext>
            </a:extLst>
          </p:cNvPr>
          <p:cNvSpPr>
            <a:spLocks noGrp="1"/>
          </p:cNvSpPr>
          <p:nvPr>
            <p:ph idx="1"/>
          </p:nvPr>
        </p:nvSpPr>
        <p:spPr/>
        <p:txBody>
          <a:bodyPr/>
          <a:lstStyle/>
          <a:p>
            <a:r>
              <a:rPr lang="en-US" dirty="0"/>
              <a:t>The input are (study 2 hours, sleep 9 hours)</a:t>
            </a:r>
          </a:p>
          <a:p>
            <a:r>
              <a:rPr lang="en-US" dirty="0"/>
              <a:t>We will generate random weights</a:t>
            </a:r>
          </a:p>
          <a:p>
            <a:pPr lvl="1"/>
            <a:r>
              <a:rPr lang="en-US" dirty="0"/>
              <a:t>0.2, 0.6, 0.1, 0.8 , 0.3, and 0.7</a:t>
            </a:r>
          </a:p>
          <a:p>
            <a:pPr marL="0" indent="0">
              <a:buNone/>
            </a:pPr>
            <a:endParaRPr lang="en-US" dirty="0"/>
          </a:p>
          <a:p>
            <a:pPr marL="0" indent="0">
              <a:buNone/>
            </a:pPr>
            <a:r>
              <a:rPr lang="en-US" dirty="0"/>
              <a:t>	(2 * .2) + (9 * .8) = 7.6 </a:t>
            </a:r>
          </a:p>
          <a:p>
            <a:pPr marL="0" indent="0">
              <a:buNone/>
            </a:pPr>
            <a:r>
              <a:rPr lang="en-US" dirty="0"/>
              <a:t>	(2 * .6) + (9 * .7) = 7.5 </a:t>
            </a:r>
          </a:p>
          <a:p>
            <a:pPr marL="0" indent="0">
              <a:buNone/>
            </a:pPr>
            <a:r>
              <a:rPr lang="en-US" dirty="0"/>
              <a:t>	(2 * .1) + (9 * .7) = 6.5</a:t>
            </a:r>
          </a:p>
          <a:p>
            <a:endParaRPr lang="en-US" dirty="0"/>
          </a:p>
          <a:p>
            <a:r>
              <a:rPr lang="en-US" dirty="0"/>
              <a:t>We need to apply the activation function to</a:t>
            </a:r>
          </a:p>
          <a:p>
            <a:pPr marL="0" indent="0">
              <a:buNone/>
            </a:pPr>
            <a:r>
              <a:rPr lang="en-US" dirty="0"/>
              <a:t>map the results from 0 to 1</a:t>
            </a:r>
          </a:p>
          <a:p>
            <a:pPr marL="0" indent="0">
              <a:buNone/>
            </a:pPr>
            <a:r>
              <a:rPr lang="en-US" dirty="0"/>
              <a:t>There are many activation functions out there. The more popular ones - the sigmoid function.</a:t>
            </a:r>
          </a:p>
        </p:txBody>
      </p:sp>
      <p:sp>
        <p:nvSpPr>
          <p:cNvPr id="4" name="Date Placeholder 3">
            <a:extLst>
              <a:ext uri="{FF2B5EF4-FFF2-40B4-BE49-F238E27FC236}">
                <a16:creationId xmlns:a16="http://schemas.microsoft.com/office/drawing/2014/main" id="{CD63D4F8-616A-E441-A418-07FA87A56F8C}"/>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493FC518-F697-B14A-99D3-AAD4C519BB76}"/>
              </a:ext>
            </a:extLst>
          </p:cNvPr>
          <p:cNvSpPr>
            <a:spLocks noGrp="1"/>
          </p:cNvSpPr>
          <p:nvPr>
            <p:ph type="sldNum" sz="quarter" idx="12"/>
          </p:nvPr>
        </p:nvSpPr>
        <p:spPr/>
        <p:txBody>
          <a:bodyPr/>
          <a:lstStyle/>
          <a:p>
            <a:pPr>
              <a:defRPr/>
            </a:pPr>
            <a:fld id="{5D7239ED-A247-3F49-9595-68E607AFDC4C}" type="slidenum">
              <a:rPr lang="en-US" smtClean="0"/>
              <a:pPr>
                <a:defRPr/>
              </a:pPr>
              <a:t>35</a:t>
            </a:fld>
            <a:endParaRPr lang="en-US" dirty="0"/>
          </a:p>
        </p:txBody>
      </p:sp>
      <p:pic>
        <p:nvPicPr>
          <p:cNvPr id="6" name="Picture 5">
            <a:extLst>
              <a:ext uri="{FF2B5EF4-FFF2-40B4-BE49-F238E27FC236}">
                <a16:creationId xmlns:a16="http://schemas.microsoft.com/office/drawing/2014/main" id="{4454FA49-1C53-3C44-AD87-D6A9D90F4B73}"/>
              </a:ext>
            </a:extLst>
          </p:cNvPr>
          <p:cNvPicPr>
            <a:picLocks noChangeAspect="1"/>
          </p:cNvPicPr>
          <p:nvPr/>
        </p:nvPicPr>
        <p:blipFill>
          <a:blip r:embed="rId2"/>
          <a:stretch>
            <a:fillRect/>
          </a:stretch>
        </p:blipFill>
        <p:spPr>
          <a:xfrm>
            <a:off x="5899430" y="300038"/>
            <a:ext cx="6130027" cy="5383310"/>
          </a:xfrm>
          <a:prstGeom prst="rect">
            <a:avLst/>
          </a:prstGeom>
        </p:spPr>
      </p:pic>
      <p:sp>
        <p:nvSpPr>
          <p:cNvPr id="7" name="TextBox 6">
            <a:extLst>
              <a:ext uri="{FF2B5EF4-FFF2-40B4-BE49-F238E27FC236}">
                <a16:creationId xmlns:a16="http://schemas.microsoft.com/office/drawing/2014/main" id="{B2D7452B-4F57-DC42-9A58-84CC40D52167}"/>
              </a:ext>
            </a:extLst>
          </p:cNvPr>
          <p:cNvSpPr txBox="1"/>
          <p:nvPr/>
        </p:nvSpPr>
        <p:spPr>
          <a:xfrm>
            <a:off x="7075170" y="2903220"/>
            <a:ext cx="537210" cy="369332"/>
          </a:xfrm>
          <a:prstGeom prst="rect">
            <a:avLst/>
          </a:prstGeom>
          <a:noFill/>
        </p:spPr>
        <p:txBody>
          <a:bodyPr wrap="square" rtlCol="0">
            <a:spAutoFit/>
          </a:bodyPr>
          <a:lstStyle/>
          <a:p>
            <a:r>
              <a:rPr lang="en-US" dirty="0"/>
              <a:t>.7</a:t>
            </a:r>
          </a:p>
        </p:txBody>
      </p:sp>
      <p:sp>
        <p:nvSpPr>
          <p:cNvPr id="8" name="Footer Placeholder 7">
            <a:extLst>
              <a:ext uri="{FF2B5EF4-FFF2-40B4-BE49-F238E27FC236}">
                <a16:creationId xmlns:a16="http://schemas.microsoft.com/office/drawing/2014/main" id="{51F2D9CE-4081-9F40-8C7D-C206C530460A}"/>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857628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586A-9AA4-E14E-AA2A-83B88FAC9981}"/>
              </a:ext>
            </a:extLst>
          </p:cNvPr>
          <p:cNvSpPr>
            <a:spLocks noGrp="1"/>
          </p:cNvSpPr>
          <p:nvPr>
            <p:ph type="title"/>
          </p:nvPr>
        </p:nvSpPr>
        <p:spPr/>
        <p:txBody>
          <a:bodyPr/>
          <a:lstStyle/>
          <a:p>
            <a:r>
              <a:rPr lang="en-US" dirty="0"/>
              <a:t>Sigmoid</a:t>
            </a:r>
          </a:p>
        </p:txBody>
      </p:sp>
      <p:sp>
        <p:nvSpPr>
          <p:cNvPr id="3" name="Content Placeholder 2">
            <a:extLst>
              <a:ext uri="{FF2B5EF4-FFF2-40B4-BE49-F238E27FC236}">
                <a16:creationId xmlns:a16="http://schemas.microsoft.com/office/drawing/2014/main" id="{F094D4CE-9123-2A47-A82E-A0F3201399E3}"/>
              </a:ext>
            </a:extLst>
          </p:cNvPr>
          <p:cNvSpPr>
            <a:spLocks noGrp="1"/>
          </p:cNvSpPr>
          <p:nvPr>
            <p:ph idx="1"/>
          </p:nvPr>
        </p:nvSpPr>
        <p:spPr>
          <a:xfrm>
            <a:off x="314326" y="1743075"/>
            <a:ext cx="7100888" cy="5114925"/>
          </a:xfrm>
        </p:spPr>
        <p:txBody>
          <a:bodyPr/>
          <a:lstStyle/>
          <a:p>
            <a:pPr marL="0" indent="0">
              <a:buNone/>
            </a:pPr>
            <a:r>
              <a:rPr lang="en-US" dirty="0"/>
              <a:t>S(7.6) = 0.999499799 </a:t>
            </a:r>
          </a:p>
          <a:p>
            <a:pPr marL="0" indent="0">
              <a:buNone/>
            </a:pPr>
            <a:r>
              <a:rPr lang="en-US" dirty="0"/>
              <a:t>S(7.5) = 1.000553084 </a:t>
            </a:r>
          </a:p>
          <a:p>
            <a:pPr marL="0" indent="0">
              <a:buNone/>
            </a:pPr>
            <a:r>
              <a:rPr lang="en-US" dirty="0"/>
              <a:t>S(6.5) = 0.998498818</a:t>
            </a:r>
          </a:p>
          <a:p>
            <a:pPr marL="0" indent="0">
              <a:buNone/>
            </a:pPr>
            <a:endParaRPr lang="en-US" dirty="0"/>
          </a:p>
          <a:p>
            <a:pPr marL="0" indent="0">
              <a:buNone/>
            </a:pPr>
            <a:endParaRPr lang="en-US" dirty="0"/>
          </a:p>
          <a:p>
            <a:pPr marL="0" indent="0">
              <a:buNone/>
            </a:pPr>
            <a:r>
              <a:rPr lang="en-US" dirty="0"/>
              <a:t>(.9994 * .4) + (1.000 * .5) + (.9984 * .9) = 1.79832</a:t>
            </a:r>
          </a:p>
          <a:p>
            <a:pPr marL="0" indent="0">
              <a:buNone/>
            </a:pPr>
            <a:endParaRPr lang="en-US" dirty="0"/>
          </a:p>
          <a:p>
            <a:pPr marL="0" indent="0">
              <a:buNone/>
            </a:pPr>
            <a:r>
              <a:rPr lang="en-US" dirty="0"/>
              <a:t>S(1.79832) = .8579443067    </a:t>
            </a:r>
            <a:r>
              <a:rPr lang="en-US" dirty="0">
                <a:sym typeface="Wingdings" pitchFamily="2" charset="2"/>
              </a:rPr>
              <a:t> this is our first prediction</a:t>
            </a:r>
          </a:p>
          <a:p>
            <a:pPr marL="0" indent="0">
              <a:buNone/>
            </a:pPr>
            <a:r>
              <a:rPr lang="en-US" dirty="0"/>
              <a:t>However, our target was </a:t>
            </a:r>
            <a:r>
              <a:rPr lang="en-US" dirty="0">
                <a:solidFill>
                  <a:schemeClr val="accent1"/>
                </a:solidFill>
              </a:rPr>
              <a:t>0.92</a:t>
            </a:r>
            <a:r>
              <a:rPr lang="en-US" dirty="0"/>
              <a:t>. </a:t>
            </a:r>
          </a:p>
          <a:p>
            <a:pPr marL="0" indent="0">
              <a:buNone/>
            </a:pPr>
            <a:endParaRPr lang="en-US" dirty="0"/>
          </a:p>
          <a:p>
            <a:pPr marL="0" indent="0">
              <a:buNone/>
            </a:pPr>
            <a:r>
              <a:rPr lang="en-US" dirty="0"/>
              <a:t>Voila ,  THIS IS FEED FORWARD!!!</a:t>
            </a:r>
          </a:p>
        </p:txBody>
      </p:sp>
      <p:sp>
        <p:nvSpPr>
          <p:cNvPr id="4" name="Date Placeholder 3">
            <a:extLst>
              <a:ext uri="{FF2B5EF4-FFF2-40B4-BE49-F238E27FC236}">
                <a16:creationId xmlns:a16="http://schemas.microsoft.com/office/drawing/2014/main" id="{7A3E1B00-19F2-D84D-AB90-43142EEA999F}"/>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2CEF4FC2-1102-BB46-A1D1-C6182C9A7519}"/>
              </a:ext>
            </a:extLst>
          </p:cNvPr>
          <p:cNvSpPr>
            <a:spLocks noGrp="1"/>
          </p:cNvSpPr>
          <p:nvPr>
            <p:ph type="sldNum" sz="quarter" idx="12"/>
          </p:nvPr>
        </p:nvSpPr>
        <p:spPr/>
        <p:txBody>
          <a:bodyPr/>
          <a:lstStyle/>
          <a:p>
            <a:pPr>
              <a:defRPr/>
            </a:pPr>
            <a:fld id="{5D7239ED-A247-3F49-9595-68E607AFDC4C}" type="slidenum">
              <a:rPr lang="en-US" smtClean="0"/>
              <a:pPr>
                <a:defRPr/>
              </a:pPr>
              <a:t>36</a:t>
            </a:fld>
            <a:endParaRPr lang="en-US" dirty="0"/>
          </a:p>
        </p:txBody>
      </p:sp>
      <p:pic>
        <p:nvPicPr>
          <p:cNvPr id="6" name="Picture 5">
            <a:extLst>
              <a:ext uri="{FF2B5EF4-FFF2-40B4-BE49-F238E27FC236}">
                <a16:creationId xmlns:a16="http://schemas.microsoft.com/office/drawing/2014/main" id="{93FD50A9-CA27-0843-82BD-FBE735DFD093}"/>
              </a:ext>
            </a:extLst>
          </p:cNvPr>
          <p:cNvPicPr>
            <a:picLocks noChangeAspect="1"/>
          </p:cNvPicPr>
          <p:nvPr/>
        </p:nvPicPr>
        <p:blipFill>
          <a:blip r:embed="rId2"/>
          <a:stretch>
            <a:fillRect/>
          </a:stretch>
        </p:blipFill>
        <p:spPr>
          <a:xfrm>
            <a:off x="6667109" y="187325"/>
            <a:ext cx="5410200" cy="2768600"/>
          </a:xfrm>
          <a:prstGeom prst="rect">
            <a:avLst/>
          </a:prstGeom>
        </p:spPr>
      </p:pic>
      <p:pic>
        <p:nvPicPr>
          <p:cNvPr id="8" name="Picture 7">
            <a:extLst>
              <a:ext uri="{FF2B5EF4-FFF2-40B4-BE49-F238E27FC236}">
                <a16:creationId xmlns:a16="http://schemas.microsoft.com/office/drawing/2014/main" id="{DFE37831-926B-4845-8310-B858374A6409}"/>
              </a:ext>
            </a:extLst>
          </p:cNvPr>
          <p:cNvPicPr>
            <a:picLocks noChangeAspect="1"/>
          </p:cNvPicPr>
          <p:nvPr/>
        </p:nvPicPr>
        <p:blipFill>
          <a:blip r:embed="rId3"/>
          <a:stretch>
            <a:fillRect/>
          </a:stretch>
        </p:blipFill>
        <p:spPr>
          <a:xfrm>
            <a:off x="4193638" y="187325"/>
            <a:ext cx="1638300" cy="3187700"/>
          </a:xfrm>
          <a:prstGeom prst="rect">
            <a:avLst/>
          </a:prstGeom>
        </p:spPr>
      </p:pic>
      <p:sp>
        <p:nvSpPr>
          <p:cNvPr id="7" name="Footer Placeholder 6">
            <a:extLst>
              <a:ext uri="{FF2B5EF4-FFF2-40B4-BE49-F238E27FC236}">
                <a16:creationId xmlns:a16="http://schemas.microsoft.com/office/drawing/2014/main" id="{4748AB42-A3CA-AF42-A88B-CAFC5D5463EA}"/>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63379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31BB9-C36A-1749-B83D-AAA7429937B4}"/>
              </a:ext>
            </a:extLst>
          </p:cNvPr>
          <p:cNvSpPr>
            <a:spLocks noGrp="1"/>
          </p:cNvSpPr>
          <p:nvPr>
            <p:ph type="title"/>
          </p:nvPr>
        </p:nvSpPr>
        <p:spPr/>
        <p:txBody>
          <a:bodyPr/>
          <a:lstStyle/>
          <a:p>
            <a:r>
              <a:rPr lang="en-US" dirty="0"/>
              <a:t>Coding!!</a:t>
            </a:r>
          </a:p>
        </p:txBody>
      </p:sp>
      <p:sp>
        <p:nvSpPr>
          <p:cNvPr id="3" name="Content Placeholder 2">
            <a:extLst>
              <a:ext uri="{FF2B5EF4-FFF2-40B4-BE49-F238E27FC236}">
                <a16:creationId xmlns:a16="http://schemas.microsoft.com/office/drawing/2014/main" id="{27DEA51D-C4C7-AA4B-82C7-D47C4BD0EF77}"/>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210B551A-32CE-B64E-B0CD-D96B6EF27A05}"/>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7BF61AD7-B577-344A-AFBA-5A416863823D}"/>
              </a:ext>
            </a:extLst>
          </p:cNvPr>
          <p:cNvSpPr>
            <a:spLocks noGrp="1"/>
          </p:cNvSpPr>
          <p:nvPr>
            <p:ph type="sldNum" sz="quarter" idx="12"/>
          </p:nvPr>
        </p:nvSpPr>
        <p:spPr/>
        <p:txBody>
          <a:bodyPr/>
          <a:lstStyle/>
          <a:p>
            <a:pPr>
              <a:defRPr/>
            </a:pPr>
            <a:fld id="{5D7239ED-A247-3F49-9595-68E607AFDC4C}" type="slidenum">
              <a:rPr lang="en-US" smtClean="0"/>
              <a:pPr>
                <a:defRPr/>
              </a:pPr>
              <a:t>37</a:t>
            </a:fld>
            <a:endParaRPr lang="en-US" dirty="0"/>
          </a:p>
        </p:txBody>
      </p:sp>
      <p:pic>
        <p:nvPicPr>
          <p:cNvPr id="6" name="Picture 5">
            <a:extLst>
              <a:ext uri="{FF2B5EF4-FFF2-40B4-BE49-F238E27FC236}">
                <a16:creationId xmlns:a16="http://schemas.microsoft.com/office/drawing/2014/main" id="{C41EAE49-0791-C74F-8812-CDDD565F19F1}"/>
              </a:ext>
            </a:extLst>
          </p:cNvPr>
          <p:cNvPicPr>
            <a:picLocks noChangeAspect="1"/>
          </p:cNvPicPr>
          <p:nvPr/>
        </p:nvPicPr>
        <p:blipFill>
          <a:blip r:embed="rId2"/>
          <a:stretch>
            <a:fillRect/>
          </a:stretch>
        </p:blipFill>
        <p:spPr>
          <a:xfrm>
            <a:off x="-2" y="1204139"/>
            <a:ext cx="7073901" cy="5653861"/>
          </a:xfrm>
          <a:prstGeom prst="rect">
            <a:avLst/>
          </a:prstGeom>
        </p:spPr>
      </p:pic>
      <p:pic>
        <p:nvPicPr>
          <p:cNvPr id="8" name="Picture 7">
            <a:extLst>
              <a:ext uri="{FF2B5EF4-FFF2-40B4-BE49-F238E27FC236}">
                <a16:creationId xmlns:a16="http://schemas.microsoft.com/office/drawing/2014/main" id="{6EE01FD5-AF2C-7440-A555-D3C80B8F85A2}"/>
              </a:ext>
            </a:extLst>
          </p:cNvPr>
          <p:cNvPicPr>
            <a:picLocks noChangeAspect="1"/>
          </p:cNvPicPr>
          <p:nvPr/>
        </p:nvPicPr>
        <p:blipFill>
          <a:blip r:embed="rId3"/>
          <a:stretch>
            <a:fillRect/>
          </a:stretch>
        </p:blipFill>
        <p:spPr>
          <a:xfrm>
            <a:off x="6007893" y="0"/>
            <a:ext cx="6230015" cy="2213972"/>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0CD14D26-57EE-6549-8BDF-82BD2528BDEB}"/>
              </a:ext>
            </a:extLst>
          </p:cNvPr>
          <p:cNvPicPr>
            <a:picLocks noChangeAspect="1"/>
          </p:cNvPicPr>
          <p:nvPr/>
        </p:nvPicPr>
        <p:blipFill>
          <a:blip r:embed="rId4"/>
          <a:stretch>
            <a:fillRect/>
          </a:stretch>
        </p:blipFill>
        <p:spPr>
          <a:xfrm>
            <a:off x="7146925" y="2416952"/>
            <a:ext cx="5024065" cy="4310263"/>
          </a:xfrm>
          <a:prstGeom prst="rect">
            <a:avLst/>
          </a:prstGeom>
        </p:spPr>
      </p:pic>
      <p:sp>
        <p:nvSpPr>
          <p:cNvPr id="7" name="Footer Placeholder 6">
            <a:extLst>
              <a:ext uri="{FF2B5EF4-FFF2-40B4-BE49-F238E27FC236}">
                <a16:creationId xmlns:a16="http://schemas.microsoft.com/office/drawing/2014/main" id="{868CD320-5EC6-5243-9646-B2590BC5CD98}"/>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301995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D4DB3-6ED7-9843-A499-437B60A29731}"/>
              </a:ext>
            </a:extLst>
          </p:cNvPr>
          <p:cNvSpPr>
            <a:spLocks noGrp="1"/>
          </p:cNvSpPr>
          <p:nvPr>
            <p:ph type="title"/>
          </p:nvPr>
        </p:nvSpPr>
        <p:spPr/>
        <p:txBody>
          <a:bodyPr/>
          <a:lstStyle/>
          <a:p>
            <a:r>
              <a:rPr lang="en-US" dirty="0"/>
              <a:t>How to improve the prediction</a:t>
            </a:r>
          </a:p>
        </p:txBody>
      </p:sp>
      <p:sp>
        <p:nvSpPr>
          <p:cNvPr id="3" name="Content Placeholder 2">
            <a:extLst>
              <a:ext uri="{FF2B5EF4-FFF2-40B4-BE49-F238E27FC236}">
                <a16:creationId xmlns:a16="http://schemas.microsoft.com/office/drawing/2014/main" id="{7B9D46CB-E26C-B144-8B5B-29262706412B}"/>
              </a:ext>
            </a:extLst>
          </p:cNvPr>
          <p:cNvSpPr>
            <a:spLocks noGrp="1"/>
          </p:cNvSpPr>
          <p:nvPr>
            <p:ph idx="1"/>
          </p:nvPr>
        </p:nvSpPr>
        <p:spPr/>
        <p:txBody>
          <a:bodyPr/>
          <a:lstStyle/>
          <a:p>
            <a:pPr marL="0" indent="0">
              <a:buNone/>
            </a:pPr>
            <a:r>
              <a:rPr lang="en-US" dirty="0"/>
              <a:t>Here’s a brief overview of how a simple </a:t>
            </a:r>
            <a:r>
              <a:rPr lang="en-US" dirty="0">
                <a:solidFill>
                  <a:srgbClr val="FF0000"/>
                </a:solidFill>
              </a:rPr>
              <a:t>feedforward</a:t>
            </a:r>
            <a:r>
              <a:rPr lang="en-US" dirty="0"/>
              <a:t> neural network works:</a:t>
            </a:r>
          </a:p>
          <a:p>
            <a:r>
              <a:rPr lang="en-US" dirty="0"/>
              <a:t>Takes inputs as a matrix (2D array of numbers)</a:t>
            </a:r>
          </a:p>
          <a:p>
            <a:r>
              <a:rPr lang="en-US" dirty="0"/>
              <a:t>Multiplies the input by a set weights </a:t>
            </a:r>
          </a:p>
          <a:p>
            <a:r>
              <a:rPr lang="en-US" dirty="0"/>
              <a:t>Applies an activation function</a:t>
            </a:r>
          </a:p>
          <a:p>
            <a:r>
              <a:rPr lang="en-US" dirty="0">
                <a:solidFill>
                  <a:schemeClr val="accent1"/>
                </a:solidFill>
              </a:rPr>
              <a:t>Returns an output</a:t>
            </a:r>
          </a:p>
          <a:p>
            <a:r>
              <a:rPr lang="en-US" dirty="0"/>
              <a:t>Error is calculated by taking the difference from the desired output from the data and the predicted output. This creates our gradient descent, which we can use to alter the weights</a:t>
            </a:r>
          </a:p>
          <a:p>
            <a:r>
              <a:rPr lang="en-US" dirty="0"/>
              <a:t>The weights are then altered slightly according to the error.</a:t>
            </a:r>
          </a:p>
          <a:p>
            <a:r>
              <a:rPr lang="en-US" dirty="0"/>
              <a:t>To train, this process is repeated 1,000+ times. The more the data is trained upon, the more accurate our outputs will be.</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1FB34616-3ACE-0B4D-902B-F37870264E8F}"/>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C5E5DFA-1EA1-5C4F-AA5B-EC19D65BC9FE}"/>
              </a:ext>
            </a:extLst>
          </p:cNvPr>
          <p:cNvSpPr>
            <a:spLocks noGrp="1"/>
          </p:cNvSpPr>
          <p:nvPr>
            <p:ph type="sldNum" sz="quarter" idx="12"/>
          </p:nvPr>
        </p:nvSpPr>
        <p:spPr/>
        <p:txBody>
          <a:bodyPr/>
          <a:lstStyle/>
          <a:p>
            <a:pPr>
              <a:defRPr/>
            </a:pPr>
            <a:fld id="{5D7239ED-A247-3F49-9595-68E607AFDC4C}" type="slidenum">
              <a:rPr lang="en-US" smtClean="0"/>
              <a:pPr>
                <a:defRPr/>
              </a:pPr>
              <a:t>38</a:t>
            </a:fld>
            <a:endParaRPr lang="en-US" dirty="0"/>
          </a:p>
        </p:txBody>
      </p:sp>
      <p:sp>
        <p:nvSpPr>
          <p:cNvPr id="6" name="Footer Placeholder 5">
            <a:extLst>
              <a:ext uri="{FF2B5EF4-FFF2-40B4-BE49-F238E27FC236}">
                <a16:creationId xmlns:a16="http://schemas.microsoft.com/office/drawing/2014/main" id="{1967AD17-C103-AD45-B951-2BA494FAA193}"/>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513075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D2BF-F7A7-5B42-A3A9-DC16C406E01A}"/>
              </a:ext>
            </a:extLst>
          </p:cNvPr>
          <p:cNvSpPr>
            <a:spLocks noGrp="1"/>
          </p:cNvSpPr>
          <p:nvPr>
            <p:ph type="title"/>
          </p:nvPr>
        </p:nvSpPr>
        <p:spPr/>
        <p:txBody>
          <a:bodyPr>
            <a:normAutofit/>
          </a:bodyPr>
          <a:lstStyle/>
          <a:p>
            <a:r>
              <a:rPr lang="en-US" b="1" dirty="0"/>
              <a:t>Backpropagation</a:t>
            </a:r>
            <a:endParaRPr lang="en-US" dirty="0"/>
          </a:p>
        </p:txBody>
      </p:sp>
      <p:sp>
        <p:nvSpPr>
          <p:cNvPr id="3" name="Content Placeholder 2">
            <a:extLst>
              <a:ext uri="{FF2B5EF4-FFF2-40B4-BE49-F238E27FC236}">
                <a16:creationId xmlns:a16="http://schemas.microsoft.com/office/drawing/2014/main" id="{CD72AA8F-957F-CC47-9876-D2B1EF361F4D}"/>
              </a:ext>
            </a:extLst>
          </p:cNvPr>
          <p:cNvSpPr>
            <a:spLocks noGrp="1"/>
          </p:cNvSpPr>
          <p:nvPr>
            <p:ph idx="1"/>
          </p:nvPr>
        </p:nvSpPr>
        <p:spPr>
          <a:xfrm>
            <a:off x="314325" y="1743075"/>
            <a:ext cx="11748721" cy="4429125"/>
          </a:xfrm>
        </p:spPr>
        <p:txBody>
          <a:bodyPr/>
          <a:lstStyle/>
          <a:p>
            <a:r>
              <a:rPr lang="en-US" sz="2400" b="1" dirty="0"/>
              <a:t>The “learning” of our network</a:t>
            </a:r>
          </a:p>
          <a:p>
            <a:endParaRPr lang="en-US" sz="2400" b="1" dirty="0"/>
          </a:p>
          <a:p>
            <a:r>
              <a:rPr lang="en-US" sz="2400" dirty="0"/>
              <a:t> Backpropagation is the heart of every neural network </a:t>
            </a:r>
            <a:r>
              <a:rPr lang="en-US" sz="2400" dirty="0">
                <a:sym typeface="Wingdings" pitchFamily="2" charset="2"/>
              </a:rPr>
              <a:t></a:t>
            </a:r>
          </a:p>
          <a:p>
            <a:endParaRPr lang="en-US" sz="2400" dirty="0">
              <a:sym typeface="Wingdings" pitchFamily="2" charset="2"/>
            </a:endParaRPr>
          </a:p>
          <a:p>
            <a:r>
              <a:rPr lang="en-US" sz="2400" dirty="0">
                <a:solidFill>
                  <a:srgbClr val="202124"/>
                </a:solidFill>
                <a:latin typeface="arial" panose="020B0604020202020204" pitchFamily="34" charset="0"/>
              </a:rPr>
              <a:t>There is no pure </a:t>
            </a:r>
            <a:r>
              <a:rPr lang="en-US" sz="2400" b="1" dirty="0">
                <a:solidFill>
                  <a:srgbClr val="202124"/>
                </a:solidFill>
                <a:latin typeface="arial" panose="020B0604020202020204" pitchFamily="34" charset="0"/>
              </a:rPr>
              <a:t>backpropagation</a:t>
            </a:r>
            <a:r>
              <a:rPr lang="en-US" sz="2400" dirty="0">
                <a:solidFill>
                  <a:srgbClr val="202124"/>
                </a:solidFill>
                <a:latin typeface="arial" panose="020B0604020202020204" pitchFamily="34" charset="0"/>
              </a:rPr>
              <a:t> or pure </a:t>
            </a:r>
            <a:r>
              <a:rPr lang="en-US" sz="2400" b="1" dirty="0">
                <a:solidFill>
                  <a:srgbClr val="202124"/>
                </a:solidFill>
                <a:latin typeface="arial" panose="020B0604020202020204" pitchFamily="34" charset="0"/>
              </a:rPr>
              <a:t>feed</a:t>
            </a:r>
            <a:r>
              <a:rPr lang="en-US" sz="2400" dirty="0">
                <a:solidFill>
                  <a:srgbClr val="202124"/>
                </a:solidFill>
                <a:latin typeface="arial" panose="020B0604020202020204" pitchFamily="34" charset="0"/>
              </a:rPr>
              <a:t>-</a:t>
            </a:r>
            <a:r>
              <a:rPr lang="en-US" sz="2400" b="1" dirty="0">
                <a:solidFill>
                  <a:srgbClr val="202124"/>
                </a:solidFill>
                <a:latin typeface="arial" panose="020B0604020202020204" pitchFamily="34" charset="0"/>
              </a:rPr>
              <a:t>forward neural network</a:t>
            </a:r>
            <a:r>
              <a:rPr lang="en-US" sz="2400" dirty="0">
                <a:solidFill>
                  <a:srgbClr val="202124"/>
                </a:solidFill>
                <a:latin typeface="arial" panose="020B0604020202020204" pitchFamily="34" charset="0"/>
              </a:rPr>
              <a:t>.    </a:t>
            </a:r>
          </a:p>
          <a:p>
            <a:r>
              <a:rPr lang="en-US" sz="2400" dirty="0">
                <a:solidFill>
                  <a:srgbClr val="202124"/>
                </a:solidFill>
                <a:latin typeface="arial" panose="020B0604020202020204" pitchFamily="34" charset="0"/>
              </a:rPr>
              <a:t> </a:t>
            </a:r>
          </a:p>
          <a:p>
            <a:r>
              <a:rPr lang="en-US" sz="2400" b="1" dirty="0">
                <a:solidFill>
                  <a:srgbClr val="202124"/>
                </a:solidFill>
                <a:latin typeface="arial" panose="020B0604020202020204" pitchFamily="34" charset="0"/>
              </a:rPr>
              <a:t>Backpropagation</a:t>
            </a:r>
            <a:r>
              <a:rPr lang="en-US" sz="2400" dirty="0">
                <a:solidFill>
                  <a:srgbClr val="202124"/>
                </a:solidFill>
                <a:latin typeface="arial" panose="020B0604020202020204" pitchFamily="34" charset="0"/>
              </a:rPr>
              <a:t> is algorithm to train (adjust weight) of </a:t>
            </a:r>
            <a:r>
              <a:rPr lang="en-US" sz="2400" b="1" dirty="0">
                <a:solidFill>
                  <a:srgbClr val="202124"/>
                </a:solidFill>
                <a:latin typeface="arial" panose="020B0604020202020204" pitchFamily="34" charset="0"/>
              </a:rPr>
              <a:t>neural network</a:t>
            </a:r>
            <a:r>
              <a:rPr lang="en-US" sz="2400" dirty="0">
                <a:solidFill>
                  <a:srgbClr val="202124"/>
                </a:solidFill>
                <a:latin typeface="arial" panose="020B0604020202020204" pitchFamily="34" charset="0"/>
              </a:rPr>
              <a:t>.</a:t>
            </a:r>
          </a:p>
          <a:p>
            <a:endParaRPr lang="en-US" sz="2400" b="1" dirty="0"/>
          </a:p>
          <a:p>
            <a:r>
              <a:rPr lang="en-US" sz="2400" dirty="0"/>
              <a:t>Backpropagation works by using a </a:t>
            </a:r>
            <a:r>
              <a:rPr lang="en-US" sz="2400" b="1" dirty="0"/>
              <a:t>loss (or cost)</a:t>
            </a:r>
            <a:r>
              <a:rPr lang="en-US" sz="2400" dirty="0"/>
              <a:t> function to calculate how far the network was from the target output.</a:t>
            </a:r>
          </a:p>
        </p:txBody>
      </p:sp>
      <p:sp>
        <p:nvSpPr>
          <p:cNvPr id="4" name="Date Placeholder 3">
            <a:extLst>
              <a:ext uri="{FF2B5EF4-FFF2-40B4-BE49-F238E27FC236}">
                <a16:creationId xmlns:a16="http://schemas.microsoft.com/office/drawing/2014/main" id="{2513162A-AAFB-3943-B362-EDD4D371D9DB}"/>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4D720A4B-D339-7F40-9EE7-238F4A25A9BE}"/>
              </a:ext>
            </a:extLst>
          </p:cNvPr>
          <p:cNvSpPr>
            <a:spLocks noGrp="1"/>
          </p:cNvSpPr>
          <p:nvPr>
            <p:ph type="sldNum" sz="quarter" idx="12"/>
          </p:nvPr>
        </p:nvSpPr>
        <p:spPr/>
        <p:txBody>
          <a:bodyPr/>
          <a:lstStyle/>
          <a:p>
            <a:pPr>
              <a:defRPr/>
            </a:pPr>
            <a:fld id="{5D7239ED-A247-3F49-9595-68E607AFDC4C}" type="slidenum">
              <a:rPr lang="en-US" smtClean="0"/>
              <a:pPr>
                <a:defRPr/>
              </a:pPr>
              <a:t>39</a:t>
            </a:fld>
            <a:endParaRPr lang="en-US" dirty="0"/>
          </a:p>
        </p:txBody>
      </p:sp>
      <p:sp>
        <p:nvSpPr>
          <p:cNvPr id="8" name="Footer Placeholder 7">
            <a:extLst>
              <a:ext uri="{FF2B5EF4-FFF2-40B4-BE49-F238E27FC236}">
                <a16:creationId xmlns:a16="http://schemas.microsoft.com/office/drawing/2014/main" id="{28C6D672-9C89-A84C-8EE7-1F6D7246C43D}"/>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46170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8639-0DA9-5749-9B05-D31DA0E2C579}"/>
              </a:ext>
            </a:extLst>
          </p:cNvPr>
          <p:cNvSpPr>
            <a:spLocks noGrp="1"/>
          </p:cNvSpPr>
          <p:nvPr>
            <p:ph type="title"/>
          </p:nvPr>
        </p:nvSpPr>
        <p:spPr/>
        <p:txBody>
          <a:bodyPr/>
          <a:lstStyle/>
          <a:p>
            <a:r>
              <a:rPr lang="en-US" dirty="0"/>
              <a:t>Neural Network again!</a:t>
            </a:r>
          </a:p>
        </p:txBody>
      </p:sp>
      <p:sp>
        <p:nvSpPr>
          <p:cNvPr id="3" name="Content Placeholder 2">
            <a:extLst>
              <a:ext uri="{FF2B5EF4-FFF2-40B4-BE49-F238E27FC236}">
                <a16:creationId xmlns:a16="http://schemas.microsoft.com/office/drawing/2014/main" id="{ECAF38AE-E6D8-E940-9C87-18D5C72D32C7}"/>
              </a:ext>
            </a:extLst>
          </p:cNvPr>
          <p:cNvSpPr>
            <a:spLocks noGrp="1"/>
          </p:cNvSpPr>
          <p:nvPr>
            <p:ph idx="1"/>
          </p:nvPr>
        </p:nvSpPr>
        <p:spPr/>
        <p:txBody>
          <a:bodyPr/>
          <a:lstStyle/>
          <a:p>
            <a:r>
              <a:rPr lang="en-US" dirty="0"/>
              <a:t>The idea of Neural Network has been around since the </a:t>
            </a:r>
            <a:r>
              <a:rPr lang="en-US" dirty="0">
                <a:solidFill>
                  <a:srgbClr val="FF0000"/>
                </a:solidFill>
              </a:rPr>
              <a:t>1940's</a:t>
            </a:r>
            <a:r>
              <a:rPr lang="en-US" dirty="0"/>
              <a:t>, and has had a few ups and downs, most notably when compared against the Support Vector Machine (SVM). </a:t>
            </a:r>
          </a:p>
          <a:p>
            <a:r>
              <a:rPr lang="en-US" dirty="0"/>
              <a:t>For example, the Neural Network </a:t>
            </a:r>
            <a:r>
              <a:rPr lang="en-US" dirty="0">
                <a:solidFill>
                  <a:srgbClr val="FF0000"/>
                </a:solidFill>
              </a:rPr>
              <a:t>was popularized up until the mid 90s </a:t>
            </a:r>
            <a:r>
              <a:rPr lang="en-US" dirty="0"/>
              <a:t>when it was shown that the SVM, using a new-to-the-public (the technique itself was thought up long before it was actually put to use) technique, the "Kernel Trick," was capable of working with non-linearly separable datasets. </a:t>
            </a:r>
          </a:p>
          <a:p>
            <a:r>
              <a:rPr lang="en-US" dirty="0"/>
              <a:t>With this, the Support Vector Machine catapulted to the front again, leaving neural nets behind and mostly nothing interesting </a:t>
            </a:r>
            <a:r>
              <a:rPr lang="en-US" dirty="0">
                <a:solidFill>
                  <a:srgbClr val="FF0000"/>
                </a:solidFill>
              </a:rPr>
              <a:t>until about 2011</a:t>
            </a:r>
            <a:r>
              <a:rPr lang="en-US" dirty="0"/>
              <a:t>, where Deep Neural Networks began to take hold and outperform the Support Vector Machine, using new techniques, huge dataset availability, and much more powerful computers.</a:t>
            </a:r>
          </a:p>
        </p:txBody>
      </p:sp>
      <p:sp>
        <p:nvSpPr>
          <p:cNvPr id="4" name="Date Placeholder 3">
            <a:extLst>
              <a:ext uri="{FF2B5EF4-FFF2-40B4-BE49-F238E27FC236}">
                <a16:creationId xmlns:a16="http://schemas.microsoft.com/office/drawing/2014/main" id="{B9E48595-7F91-B14F-A182-68A442C2FFB1}"/>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6813D234-BB62-3D41-8D24-C52C279F2CE7}"/>
              </a:ext>
            </a:extLst>
          </p:cNvPr>
          <p:cNvSpPr>
            <a:spLocks noGrp="1"/>
          </p:cNvSpPr>
          <p:nvPr>
            <p:ph type="sldNum" sz="quarter" idx="12"/>
          </p:nvPr>
        </p:nvSpPr>
        <p:spPr/>
        <p:txBody>
          <a:bodyPr/>
          <a:lstStyle/>
          <a:p>
            <a:pPr>
              <a:defRPr/>
            </a:pPr>
            <a:fld id="{5D7239ED-A247-3F49-9595-68E607AFDC4C}" type="slidenum">
              <a:rPr lang="en-US" smtClean="0"/>
              <a:pPr>
                <a:defRPr/>
              </a:pPr>
              <a:t>4</a:t>
            </a:fld>
            <a:endParaRPr lang="en-US" dirty="0"/>
          </a:p>
        </p:txBody>
      </p:sp>
      <p:sp>
        <p:nvSpPr>
          <p:cNvPr id="6" name="Footer Placeholder 5">
            <a:extLst>
              <a:ext uri="{FF2B5EF4-FFF2-40B4-BE49-F238E27FC236}">
                <a16:creationId xmlns:a16="http://schemas.microsoft.com/office/drawing/2014/main" id="{F4F85702-9F8E-4C4B-A187-092AFE70CACD}"/>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4032862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D2BF-F7A7-5B42-A3A9-DC16C406E01A}"/>
              </a:ext>
            </a:extLst>
          </p:cNvPr>
          <p:cNvSpPr>
            <a:spLocks noGrp="1"/>
          </p:cNvSpPr>
          <p:nvPr>
            <p:ph type="title"/>
          </p:nvPr>
        </p:nvSpPr>
        <p:spPr/>
        <p:txBody>
          <a:bodyPr>
            <a:normAutofit/>
          </a:bodyPr>
          <a:lstStyle/>
          <a:p>
            <a:r>
              <a:rPr lang="en-US" b="1" dirty="0"/>
              <a:t>Backpropagation</a:t>
            </a:r>
            <a:endParaRPr lang="en-US" dirty="0"/>
          </a:p>
        </p:txBody>
      </p:sp>
      <p:sp>
        <p:nvSpPr>
          <p:cNvPr id="3" name="Content Placeholder 2">
            <a:extLst>
              <a:ext uri="{FF2B5EF4-FFF2-40B4-BE49-F238E27FC236}">
                <a16:creationId xmlns:a16="http://schemas.microsoft.com/office/drawing/2014/main" id="{CD72AA8F-957F-CC47-9876-D2B1EF361F4D}"/>
              </a:ext>
            </a:extLst>
          </p:cNvPr>
          <p:cNvSpPr>
            <a:spLocks noGrp="1"/>
          </p:cNvSpPr>
          <p:nvPr>
            <p:ph idx="1"/>
          </p:nvPr>
        </p:nvSpPr>
        <p:spPr/>
        <p:txBody>
          <a:bodyPr/>
          <a:lstStyle/>
          <a:p>
            <a:r>
              <a:rPr lang="en-US" b="1" dirty="0"/>
              <a:t>Calculating error: </a:t>
            </a:r>
            <a:r>
              <a:rPr lang="en-US" dirty="0"/>
              <a:t>One way of representing the loss function is by using the </a:t>
            </a:r>
            <a:r>
              <a:rPr lang="en-US" b="1" dirty="0"/>
              <a:t>mean sum squared loss</a:t>
            </a:r>
            <a:r>
              <a:rPr lang="en-US" dirty="0"/>
              <a:t> function:</a:t>
            </a:r>
          </a:p>
          <a:p>
            <a:endParaRPr lang="en-US" dirty="0"/>
          </a:p>
          <a:p>
            <a:endParaRPr lang="en-US" dirty="0"/>
          </a:p>
          <a:p>
            <a:endParaRPr lang="en-US" dirty="0"/>
          </a:p>
          <a:p>
            <a:r>
              <a:rPr lang="en-US" dirty="0"/>
              <a:t>our goal is to get it as close as we can to 0. That means we will need to have close to no loss at all. As we are training our network, all we are doing is minimizing the loss.</a:t>
            </a:r>
          </a:p>
          <a:p>
            <a:endParaRPr lang="en-US" dirty="0"/>
          </a:p>
          <a:p>
            <a:r>
              <a:rPr lang="en-US" dirty="0"/>
              <a:t>To figure out </a:t>
            </a:r>
            <a:r>
              <a:rPr lang="en-US" dirty="0">
                <a:solidFill>
                  <a:schemeClr val="accent1"/>
                </a:solidFill>
              </a:rPr>
              <a:t>which direction </a:t>
            </a:r>
            <a:r>
              <a:rPr lang="en-US" dirty="0"/>
              <a:t>to alter our weights, we need to find the rate of change of our loss with respect to our weights. In other words, we need to use the derivative of the loss function to understand how the weights affect the input. Here comes: </a:t>
            </a:r>
            <a:r>
              <a:rPr lang="en-US" b="1" dirty="0">
                <a:solidFill>
                  <a:srgbClr val="FF0000"/>
                </a:solidFill>
              </a:rPr>
              <a:t>gradient descent</a:t>
            </a:r>
            <a:endParaRPr lang="en-US" dirty="0">
              <a:solidFill>
                <a:srgbClr val="FF0000"/>
              </a:solidFill>
            </a:endParaRPr>
          </a:p>
        </p:txBody>
      </p:sp>
      <p:sp>
        <p:nvSpPr>
          <p:cNvPr id="4" name="Date Placeholder 3">
            <a:extLst>
              <a:ext uri="{FF2B5EF4-FFF2-40B4-BE49-F238E27FC236}">
                <a16:creationId xmlns:a16="http://schemas.microsoft.com/office/drawing/2014/main" id="{2513162A-AAFB-3943-B362-EDD4D371D9DB}"/>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4D720A4B-D339-7F40-9EE7-238F4A25A9BE}"/>
              </a:ext>
            </a:extLst>
          </p:cNvPr>
          <p:cNvSpPr>
            <a:spLocks noGrp="1"/>
          </p:cNvSpPr>
          <p:nvPr>
            <p:ph type="sldNum" sz="quarter" idx="12"/>
          </p:nvPr>
        </p:nvSpPr>
        <p:spPr/>
        <p:txBody>
          <a:bodyPr/>
          <a:lstStyle/>
          <a:p>
            <a:pPr>
              <a:defRPr/>
            </a:pPr>
            <a:fld id="{5D7239ED-A247-3F49-9595-68E607AFDC4C}" type="slidenum">
              <a:rPr lang="en-US" smtClean="0"/>
              <a:pPr>
                <a:defRPr/>
              </a:pPr>
              <a:t>40</a:t>
            </a:fld>
            <a:endParaRPr lang="en-US" dirty="0"/>
          </a:p>
        </p:txBody>
      </p:sp>
      <p:pic>
        <p:nvPicPr>
          <p:cNvPr id="6" name="Picture 5">
            <a:extLst>
              <a:ext uri="{FF2B5EF4-FFF2-40B4-BE49-F238E27FC236}">
                <a16:creationId xmlns:a16="http://schemas.microsoft.com/office/drawing/2014/main" id="{B8FDB6D3-5327-0A4A-9C5C-FE645E4F7375}"/>
              </a:ext>
            </a:extLst>
          </p:cNvPr>
          <p:cNvPicPr>
            <a:picLocks noChangeAspect="1"/>
          </p:cNvPicPr>
          <p:nvPr/>
        </p:nvPicPr>
        <p:blipFill>
          <a:blip r:embed="rId2"/>
          <a:stretch>
            <a:fillRect/>
          </a:stretch>
        </p:blipFill>
        <p:spPr>
          <a:xfrm>
            <a:off x="3030050" y="2536998"/>
            <a:ext cx="4711700" cy="952500"/>
          </a:xfrm>
          <a:prstGeom prst="rect">
            <a:avLst/>
          </a:prstGeom>
        </p:spPr>
      </p:pic>
      <p:sp>
        <p:nvSpPr>
          <p:cNvPr id="7" name="TextBox 6">
            <a:extLst>
              <a:ext uri="{FF2B5EF4-FFF2-40B4-BE49-F238E27FC236}">
                <a16:creationId xmlns:a16="http://schemas.microsoft.com/office/drawing/2014/main" id="{FDBA05C5-2F71-104B-907C-CCCFF7E214D2}"/>
              </a:ext>
            </a:extLst>
          </p:cNvPr>
          <p:cNvSpPr txBox="1"/>
          <p:nvPr/>
        </p:nvSpPr>
        <p:spPr>
          <a:xfrm>
            <a:off x="8250640" y="2874748"/>
            <a:ext cx="3620452" cy="276999"/>
          </a:xfrm>
          <a:prstGeom prst="rect">
            <a:avLst/>
          </a:prstGeom>
          <a:noFill/>
        </p:spPr>
        <p:txBody>
          <a:bodyPr wrap="square" rtlCol="0">
            <a:spAutoFit/>
          </a:bodyPr>
          <a:lstStyle/>
          <a:p>
            <a:r>
              <a:rPr lang="en-US" sz="1200" dirty="0"/>
              <a:t>n: number of observations </a:t>
            </a:r>
          </a:p>
        </p:txBody>
      </p:sp>
      <p:sp>
        <p:nvSpPr>
          <p:cNvPr id="8" name="Footer Placeholder 7">
            <a:extLst>
              <a:ext uri="{FF2B5EF4-FFF2-40B4-BE49-F238E27FC236}">
                <a16:creationId xmlns:a16="http://schemas.microsoft.com/office/drawing/2014/main" id="{28C6D672-9C89-A84C-8EE7-1F6D7246C43D}"/>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430555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4DA8-8BDC-4641-AF36-8970CB4995F1}"/>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5C40DB5E-3375-484A-8206-F0F9F3B0CF77}"/>
              </a:ext>
            </a:extLst>
          </p:cNvPr>
          <p:cNvSpPr>
            <a:spLocks noGrp="1"/>
          </p:cNvSpPr>
          <p:nvPr>
            <p:ph idx="1"/>
          </p:nvPr>
        </p:nvSpPr>
        <p:spPr>
          <a:xfrm>
            <a:off x="243682" y="3287169"/>
            <a:ext cx="11387137" cy="2717882"/>
          </a:xfrm>
        </p:spPr>
        <p:txBody>
          <a:bodyPr/>
          <a:lstStyle/>
          <a:p>
            <a:r>
              <a:rPr lang="en-US" dirty="0"/>
              <a:t>Minimizing any function means finding the deepest valley in that function. </a:t>
            </a:r>
          </a:p>
          <a:p>
            <a:r>
              <a:rPr lang="en-US" dirty="0"/>
              <a:t>Analogically this can be seen as, walking down into a valley, trying to find </a:t>
            </a:r>
            <a:r>
              <a:rPr lang="en-US" b="1" dirty="0"/>
              <a:t>gold</a:t>
            </a:r>
            <a:r>
              <a:rPr lang="en-US" dirty="0"/>
              <a:t>(the lowest error value). </a:t>
            </a:r>
          </a:p>
          <a:p>
            <a:r>
              <a:rPr lang="en-US" dirty="0"/>
              <a:t> </a:t>
            </a:r>
            <a:r>
              <a:rPr lang="en-US" dirty="0">
                <a:solidFill>
                  <a:schemeClr val="accent1"/>
                </a:solidFill>
              </a:rPr>
              <a:t>Using calculus</a:t>
            </a:r>
            <a:r>
              <a:rPr lang="en-US" dirty="0"/>
              <a:t>, we know that the slope of a function is the derivative of the function with respect to a value. </a:t>
            </a:r>
            <a:r>
              <a:rPr lang="en-US" i="1" dirty="0"/>
              <a:t>This slope always points to the nearest valley!</a:t>
            </a:r>
          </a:p>
          <a:p>
            <a:r>
              <a:rPr lang="en-US" dirty="0"/>
              <a:t>Now that we have found the direction we need to increment/decrement the weight, we need to find </a:t>
            </a:r>
            <a:r>
              <a:rPr lang="en-US" b="1" dirty="0"/>
              <a:t>how much</a:t>
            </a:r>
            <a:r>
              <a:rPr lang="en-US" dirty="0"/>
              <a:t> !!!. Here, we use the </a:t>
            </a:r>
            <a:r>
              <a:rPr lang="en-US" b="1" dirty="0">
                <a:solidFill>
                  <a:schemeClr val="accent1"/>
                </a:solidFill>
              </a:rPr>
              <a:t>Learning Rate</a:t>
            </a:r>
            <a:r>
              <a:rPr lang="en-US" b="1" dirty="0"/>
              <a:t>.</a:t>
            </a:r>
            <a:r>
              <a:rPr lang="en-US" dirty="0"/>
              <a:t> </a:t>
            </a:r>
          </a:p>
        </p:txBody>
      </p:sp>
      <p:sp>
        <p:nvSpPr>
          <p:cNvPr id="4" name="Date Placeholder 3">
            <a:extLst>
              <a:ext uri="{FF2B5EF4-FFF2-40B4-BE49-F238E27FC236}">
                <a16:creationId xmlns:a16="http://schemas.microsoft.com/office/drawing/2014/main" id="{604D20FC-5D4C-194F-8DEE-14FDF3020060}"/>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32DFCA53-1D86-5940-AA4C-C5C05994B547}"/>
              </a:ext>
            </a:extLst>
          </p:cNvPr>
          <p:cNvSpPr>
            <a:spLocks noGrp="1"/>
          </p:cNvSpPr>
          <p:nvPr>
            <p:ph type="sldNum" sz="quarter" idx="12"/>
          </p:nvPr>
        </p:nvSpPr>
        <p:spPr/>
        <p:txBody>
          <a:bodyPr/>
          <a:lstStyle/>
          <a:p>
            <a:pPr>
              <a:defRPr/>
            </a:pPr>
            <a:fld id="{5D7239ED-A247-3F49-9595-68E607AFDC4C}" type="slidenum">
              <a:rPr lang="en-US" smtClean="0"/>
              <a:pPr>
                <a:defRPr/>
              </a:pPr>
              <a:t>41</a:t>
            </a:fld>
            <a:endParaRPr lang="en-US" dirty="0"/>
          </a:p>
        </p:txBody>
      </p:sp>
      <p:pic>
        <p:nvPicPr>
          <p:cNvPr id="6" name="Picture 5">
            <a:extLst>
              <a:ext uri="{FF2B5EF4-FFF2-40B4-BE49-F238E27FC236}">
                <a16:creationId xmlns:a16="http://schemas.microsoft.com/office/drawing/2014/main" id="{15BE1310-E312-D34C-89B2-ED2DDFD3EA3C}"/>
              </a:ext>
            </a:extLst>
          </p:cNvPr>
          <p:cNvPicPr>
            <a:picLocks noChangeAspect="1"/>
          </p:cNvPicPr>
          <p:nvPr/>
        </p:nvPicPr>
        <p:blipFill>
          <a:blip r:embed="rId2"/>
          <a:stretch>
            <a:fillRect/>
          </a:stretch>
        </p:blipFill>
        <p:spPr>
          <a:xfrm>
            <a:off x="314325" y="1571625"/>
            <a:ext cx="7508875" cy="1413188"/>
          </a:xfrm>
          <a:prstGeom prst="rect">
            <a:avLst/>
          </a:prstGeom>
        </p:spPr>
      </p:pic>
      <p:pic>
        <p:nvPicPr>
          <p:cNvPr id="7" name="Picture 6">
            <a:extLst>
              <a:ext uri="{FF2B5EF4-FFF2-40B4-BE49-F238E27FC236}">
                <a16:creationId xmlns:a16="http://schemas.microsoft.com/office/drawing/2014/main" id="{9F495C73-0054-D543-8729-682374D18D78}"/>
              </a:ext>
            </a:extLst>
          </p:cNvPr>
          <p:cNvPicPr>
            <a:picLocks noChangeAspect="1"/>
          </p:cNvPicPr>
          <p:nvPr/>
        </p:nvPicPr>
        <p:blipFill>
          <a:blip r:embed="rId3"/>
          <a:stretch>
            <a:fillRect/>
          </a:stretch>
        </p:blipFill>
        <p:spPr>
          <a:xfrm>
            <a:off x="7823200" y="542611"/>
            <a:ext cx="4368800" cy="2769147"/>
          </a:xfrm>
          <a:prstGeom prst="rect">
            <a:avLst/>
          </a:prstGeom>
        </p:spPr>
      </p:pic>
      <p:sp>
        <p:nvSpPr>
          <p:cNvPr id="8" name="Rectangle 7">
            <a:extLst>
              <a:ext uri="{FF2B5EF4-FFF2-40B4-BE49-F238E27FC236}">
                <a16:creationId xmlns:a16="http://schemas.microsoft.com/office/drawing/2014/main" id="{3F866661-0642-2A40-88F7-E7D49D0572D5}"/>
              </a:ext>
            </a:extLst>
          </p:cNvPr>
          <p:cNvSpPr/>
          <p:nvPr/>
        </p:nvSpPr>
        <p:spPr>
          <a:xfrm>
            <a:off x="3762685" y="5886463"/>
            <a:ext cx="3927165" cy="369332"/>
          </a:xfrm>
          <a:prstGeom prst="rect">
            <a:avLst/>
          </a:prstGeom>
        </p:spPr>
        <p:txBody>
          <a:bodyPr wrap="none">
            <a:spAutoFit/>
          </a:bodyPr>
          <a:lstStyle/>
          <a:p>
            <a:r>
              <a:rPr lang="en-US" dirty="0">
                <a:solidFill>
                  <a:schemeClr val="accent1"/>
                </a:solidFill>
                <a:latin typeface="medium-content-serif-font"/>
              </a:rPr>
              <a:t>can be learned mostly by trial and error.</a:t>
            </a:r>
            <a:endParaRPr lang="en-US" dirty="0">
              <a:solidFill>
                <a:schemeClr val="accent1"/>
              </a:solidFill>
            </a:endParaRPr>
          </a:p>
        </p:txBody>
      </p:sp>
      <p:sp>
        <p:nvSpPr>
          <p:cNvPr id="9" name="Footer Placeholder 8">
            <a:extLst>
              <a:ext uri="{FF2B5EF4-FFF2-40B4-BE49-F238E27FC236}">
                <a16:creationId xmlns:a16="http://schemas.microsoft.com/office/drawing/2014/main" id="{8FC8F168-2EFB-2244-95BF-4E808D5905D1}"/>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4043969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1441-25BB-DC41-9048-6C9DEB3E278E}"/>
              </a:ext>
            </a:extLst>
          </p:cNvPr>
          <p:cNvSpPr>
            <a:spLocks noGrp="1"/>
          </p:cNvSpPr>
          <p:nvPr>
            <p:ph type="title"/>
          </p:nvPr>
        </p:nvSpPr>
        <p:spPr/>
        <p:txBody>
          <a:bodyPr>
            <a:normAutofit/>
          </a:bodyPr>
          <a:lstStyle/>
          <a:p>
            <a:r>
              <a:rPr lang="en-US" b="1" dirty="0">
                <a:latin typeface="-apple-system"/>
              </a:rPr>
              <a:t>Optimizers</a:t>
            </a:r>
            <a:endParaRPr lang="en-US" dirty="0"/>
          </a:p>
        </p:txBody>
      </p:sp>
      <p:sp>
        <p:nvSpPr>
          <p:cNvPr id="3" name="Content Placeholder 2">
            <a:extLst>
              <a:ext uri="{FF2B5EF4-FFF2-40B4-BE49-F238E27FC236}">
                <a16:creationId xmlns:a16="http://schemas.microsoft.com/office/drawing/2014/main" id="{7B69C1A9-DA3D-0D48-9234-9DC8B683A94A}"/>
              </a:ext>
            </a:extLst>
          </p:cNvPr>
          <p:cNvSpPr>
            <a:spLocks noGrp="1"/>
          </p:cNvSpPr>
          <p:nvPr>
            <p:ph idx="1"/>
          </p:nvPr>
        </p:nvSpPr>
        <p:spPr/>
        <p:txBody>
          <a:bodyPr/>
          <a:lstStyle/>
          <a:p>
            <a:r>
              <a:rPr lang="en-US" dirty="0">
                <a:latin typeface="Georgia" panose="02040502050405020303" pitchFamily="18" charset="0"/>
              </a:rPr>
              <a:t>Optimizers is how the neural networks learn, using backpropagation to calculate the gradients.</a:t>
            </a:r>
          </a:p>
          <a:p>
            <a:endParaRPr lang="en-US" dirty="0"/>
          </a:p>
        </p:txBody>
      </p:sp>
      <p:sp>
        <p:nvSpPr>
          <p:cNvPr id="4" name="Date Placeholder 3">
            <a:extLst>
              <a:ext uri="{FF2B5EF4-FFF2-40B4-BE49-F238E27FC236}">
                <a16:creationId xmlns:a16="http://schemas.microsoft.com/office/drawing/2014/main" id="{BFAA139C-A94D-3344-B55A-881D5B5FBD5B}"/>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3780BF87-2598-2245-AC9E-411C34AFB452}"/>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58364C9F-45EC-B94A-95CD-91C95F3AE074}"/>
              </a:ext>
            </a:extLst>
          </p:cNvPr>
          <p:cNvSpPr>
            <a:spLocks noGrp="1"/>
          </p:cNvSpPr>
          <p:nvPr>
            <p:ph type="sldNum" sz="quarter" idx="12"/>
          </p:nvPr>
        </p:nvSpPr>
        <p:spPr/>
        <p:txBody>
          <a:bodyPr/>
          <a:lstStyle/>
          <a:p>
            <a:pPr>
              <a:defRPr/>
            </a:pPr>
            <a:fld id="{5D7239ED-A247-3F49-9595-68E607AFDC4C}" type="slidenum">
              <a:rPr lang="en-US" smtClean="0"/>
              <a:pPr>
                <a:defRPr/>
              </a:pPr>
              <a:t>42</a:t>
            </a:fld>
            <a:endParaRPr lang="en-US" dirty="0"/>
          </a:p>
        </p:txBody>
      </p:sp>
      <p:pic>
        <p:nvPicPr>
          <p:cNvPr id="8" name="Picture 7">
            <a:extLst>
              <a:ext uri="{FF2B5EF4-FFF2-40B4-BE49-F238E27FC236}">
                <a16:creationId xmlns:a16="http://schemas.microsoft.com/office/drawing/2014/main" id="{C9D4FA74-CB16-AF4F-AC61-1D930EE765AE}"/>
              </a:ext>
            </a:extLst>
          </p:cNvPr>
          <p:cNvPicPr>
            <a:picLocks noChangeAspect="1"/>
          </p:cNvPicPr>
          <p:nvPr/>
        </p:nvPicPr>
        <p:blipFill>
          <a:blip r:embed="rId2"/>
          <a:stretch>
            <a:fillRect/>
          </a:stretch>
        </p:blipFill>
        <p:spPr>
          <a:xfrm>
            <a:off x="412894" y="2259807"/>
            <a:ext cx="5225906" cy="2143961"/>
          </a:xfrm>
          <a:prstGeom prst="rect">
            <a:avLst/>
          </a:prstGeom>
        </p:spPr>
      </p:pic>
      <p:pic>
        <p:nvPicPr>
          <p:cNvPr id="10" name="Picture 9">
            <a:extLst>
              <a:ext uri="{FF2B5EF4-FFF2-40B4-BE49-F238E27FC236}">
                <a16:creationId xmlns:a16="http://schemas.microsoft.com/office/drawing/2014/main" id="{139DD700-0156-C44B-A853-D1BD1EC198DC}"/>
              </a:ext>
            </a:extLst>
          </p:cNvPr>
          <p:cNvPicPr>
            <a:picLocks noChangeAspect="1"/>
          </p:cNvPicPr>
          <p:nvPr/>
        </p:nvPicPr>
        <p:blipFill>
          <a:blip r:embed="rId3"/>
          <a:stretch>
            <a:fillRect/>
          </a:stretch>
        </p:blipFill>
        <p:spPr>
          <a:xfrm>
            <a:off x="6570691" y="2142344"/>
            <a:ext cx="4067836" cy="3868711"/>
          </a:xfrm>
          <a:prstGeom prst="rect">
            <a:avLst/>
          </a:prstGeom>
        </p:spPr>
      </p:pic>
    </p:spTree>
    <p:extLst>
      <p:ext uri="{BB962C8B-B14F-4D97-AF65-F5344CB8AC3E}">
        <p14:creationId xmlns:p14="http://schemas.microsoft.com/office/powerpoint/2010/main" val="567284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94E-9F7C-524C-85C4-FD6081B1E8B4}"/>
              </a:ext>
            </a:extLst>
          </p:cNvPr>
          <p:cNvSpPr>
            <a:spLocks noGrp="1"/>
          </p:cNvSpPr>
          <p:nvPr>
            <p:ph type="title"/>
          </p:nvPr>
        </p:nvSpPr>
        <p:spPr/>
        <p:txBody>
          <a:bodyPr>
            <a:normAutofit fontScale="90000"/>
          </a:bodyPr>
          <a:lstStyle/>
          <a:p>
            <a:r>
              <a:rPr lang="en-US" dirty="0"/>
              <a:t>Here how we will compute the change of our weights in our example</a:t>
            </a:r>
          </a:p>
        </p:txBody>
      </p:sp>
      <p:sp>
        <p:nvSpPr>
          <p:cNvPr id="3" name="Content Placeholder 2">
            <a:extLst>
              <a:ext uri="{FF2B5EF4-FFF2-40B4-BE49-F238E27FC236}">
                <a16:creationId xmlns:a16="http://schemas.microsoft.com/office/drawing/2014/main" id="{DCD46AEA-19FB-4E49-999C-478BB5B41949}"/>
              </a:ext>
            </a:extLst>
          </p:cNvPr>
          <p:cNvSpPr>
            <a:spLocks noGrp="1"/>
          </p:cNvSpPr>
          <p:nvPr>
            <p:ph idx="1"/>
          </p:nvPr>
        </p:nvSpPr>
        <p:spPr/>
        <p:txBody>
          <a:bodyPr/>
          <a:lstStyle/>
          <a:p>
            <a:r>
              <a:rPr lang="en-US" sz="1800" dirty="0"/>
              <a:t>Take the difference of the predicted output and the actual output (y)</a:t>
            </a:r>
          </a:p>
          <a:p>
            <a:pPr lvl="1"/>
            <a:r>
              <a:rPr lang="en-US" dirty="0" err="1"/>
              <a:t>o_error</a:t>
            </a:r>
            <a:r>
              <a:rPr lang="en-US" dirty="0"/>
              <a:t> = y - o # error in output</a:t>
            </a:r>
          </a:p>
          <a:p>
            <a:r>
              <a:rPr lang="en-US" sz="1800" dirty="0"/>
              <a:t>Apply the derivative of our sigmoid activation function to the output layer error. We call this result the </a:t>
            </a:r>
            <a:r>
              <a:rPr lang="en-US" sz="1800" b="1" dirty="0"/>
              <a:t>delta output sum</a:t>
            </a:r>
            <a:r>
              <a:rPr lang="en-US" sz="1800" dirty="0"/>
              <a:t>.</a:t>
            </a:r>
          </a:p>
          <a:p>
            <a:pPr lvl="1"/>
            <a:r>
              <a:rPr lang="en-US" dirty="0"/>
              <a:t>The derivative of sigmoid function is simply sigmoid(x) * sigmoid(1-x).</a:t>
            </a:r>
          </a:p>
          <a:p>
            <a:pPr lvl="1"/>
            <a:r>
              <a:rPr lang="en-US" dirty="0"/>
              <a:t> </a:t>
            </a:r>
            <a:r>
              <a:rPr lang="en-US" dirty="0" err="1"/>
              <a:t>o_delta</a:t>
            </a:r>
            <a:r>
              <a:rPr lang="en-US" dirty="0"/>
              <a:t> = </a:t>
            </a:r>
            <a:r>
              <a:rPr lang="en-US" dirty="0" err="1"/>
              <a:t>o_error</a:t>
            </a:r>
            <a:r>
              <a:rPr lang="en-US" dirty="0"/>
              <a:t> * </a:t>
            </a:r>
            <a:r>
              <a:rPr lang="en-US" dirty="0" err="1"/>
              <a:t>sigmoidPrime</a:t>
            </a:r>
            <a:r>
              <a:rPr lang="en-US" dirty="0"/>
              <a:t>(o) </a:t>
            </a:r>
          </a:p>
          <a:p>
            <a:r>
              <a:rPr lang="en-US" sz="1800" dirty="0"/>
              <a:t>Use the delta output sum of the output layer error to figure out how much our z</a:t>
            </a:r>
            <a:r>
              <a:rPr lang="en-US" sz="1800" baseline="30000" dirty="0"/>
              <a:t>2</a:t>
            </a:r>
            <a:r>
              <a:rPr lang="en-US" sz="1800" dirty="0"/>
              <a:t> (hidden) layer contributed to the output error by performing a dot product with our second weight matrix. We can call this the z</a:t>
            </a:r>
            <a:r>
              <a:rPr lang="en-US" sz="1800" baseline="30000" dirty="0"/>
              <a:t>2</a:t>
            </a:r>
            <a:r>
              <a:rPr lang="en-US" sz="1800" dirty="0"/>
              <a:t> error.</a:t>
            </a:r>
          </a:p>
          <a:p>
            <a:pPr lvl="1"/>
            <a:r>
              <a:rPr lang="en-US" dirty="0"/>
              <a:t>z2_error = </a:t>
            </a:r>
            <a:r>
              <a:rPr lang="en-US" dirty="0" err="1"/>
              <a:t>o_delta.dot</a:t>
            </a:r>
            <a:r>
              <a:rPr lang="en-US" dirty="0"/>
              <a:t>(W2.T)                                       T(Transpose)       </a:t>
            </a:r>
          </a:p>
          <a:p>
            <a:r>
              <a:rPr lang="en-US" sz="1800" dirty="0"/>
              <a:t>Calculate the delta output sum for the z</a:t>
            </a:r>
            <a:r>
              <a:rPr lang="en-US" sz="1800" baseline="30000" dirty="0"/>
              <a:t>2</a:t>
            </a:r>
            <a:r>
              <a:rPr lang="en-US" sz="1800" dirty="0"/>
              <a:t> layer by applying the derivative of our sigmoid activation function (just like previous steps).</a:t>
            </a:r>
          </a:p>
          <a:p>
            <a:r>
              <a:rPr lang="en-US" sz="1800" dirty="0"/>
              <a:t>Adjust the weights for the first layer by performing a </a:t>
            </a:r>
            <a:r>
              <a:rPr lang="en-US" sz="1800" b="1" dirty="0"/>
              <a:t>dot product of the input layer</a:t>
            </a:r>
            <a:r>
              <a:rPr lang="en-US" sz="1800" dirty="0"/>
              <a:t> with the </a:t>
            </a:r>
            <a:r>
              <a:rPr lang="en-US" sz="1800" b="1" dirty="0"/>
              <a:t>hidden (z</a:t>
            </a:r>
            <a:r>
              <a:rPr lang="en-US" sz="1800" b="1" baseline="30000" dirty="0"/>
              <a:t>2</a:t>
            </a:r>
            <a:r>
              <a:rPr lang="en-US" sz="1800" b="1" dirty="0"/>
              <a:t>) delta output sum</a:t>
            </a:r>
            <a:r>
              <a:rPr lang="en-US" sz="1800" dirty="0"/>
              <a:t>. For the second layer, perform a dot product of the hidden(z</a:t>
            </a:r>
            <a:r>
              <a:rPr lang="en-US" sz="1800" baseline="30000" dirty="0"/>
              <a:t>2</a:t>
            </a:r>
            <a:r>
              <a:rPr lang="en-US" sz="1800" dirty="0"/>
              <a:t>) layer and the </a:t>
            </a:r>
            <a:r>
              <a:rPr lang="en-US" sz="1800" b="1" dirty="0"/>
              <a:t>output (o) delta output sum</a:t>
            </a:r>
            <a:r>
              <a:rPr lang="en-US" sz="1800" dirty="0"/>
              <a:t>.</a:t>
            </a:r>
          </a:p>
          <a:p>
            <a:endParaRPr lang="en-US" dirty="0"/>
          </a:p>
        </p:txBody>
      </p:sp>
      <p:sp>
        <p:nvSpPr>
          <p:cNvPr id="4" name="Date Placeholder 3">
            <a:extLst>
              <a:ext uri="{FF2B5EF4-FFF2-40B4-BE49-F238E27FC236}">
                <a16:creationId xmlns:a16="http://schemas.microsoft.com/office/drawing/2014/main" id="{56E512B6-5228-874B-94E8-2EE92DB4488F}"/>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0E8C00A6-1E9B-4040-83C0-FA2D348B302B}"/>
              </a:ext>
            </a:extLst>
          </p:cNvPr>
          <p:cNvSpPr>
            <a:spLocks noGrp="1"/>
          </p:cNvSpPr>
          <p:nvPr>
            <p:ph type="sldNum" sz="quarter" idx="12"/>
          </p:nvPr>
        </p:nvSpPr>
        <p:spPr/>
        <p:txBody>
          <a:bodyPr/>
          <a:lstStyle/>
          <a:p>
            <a:pPr>
              <a:defRPr/>
            </a:pPr>
            <a:fld id="{5D7239ED-A247-3F49-9595-68E607AFDC4C}" type="slidenum">
              <a:rPr lang="en-US" smtClean="0"/>
              <a:pPr>
                <a:defRPr/>
              </a:pPr>
              <a:t>43</a:t>
            </a:fld>
            <a:endParaRPr lang="en-US" dirty="0"/>
          </a:p>
        </p:txBody>
      </p:sp>
      <p:sp>
        <p:nvSpPr>
          <p:cNvPr id="6" name="Footer Placeholder 5">
            <a:extLst>
              <a:ext uri="{FF2B5EF4-FFF2-40B4-BE49-F238E27FC236}">
                <a16:creationId xmlns:a16="http://schemas.microsoft.com/office/drawing/2014/main" id="{F1FAC59B-D5D8-4743-9603-704BDA19E8F0}"/>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411625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1D59-609C-0049-8D83-7E399D0EE051}"/>
              </a:ext>
            </a:extLst>
          </p:cNvPr>
          <p:cNvSpPr>
            <a:spLocks noGrp="1"/>
          </p:cNvSpPr>
          <p:nvPr>
            <p:ph type="title"/>
          </p:nvPr>
        </p:nvSpPr>
        <p:spPr/>
        <p:txBody>
          <a:bodyPr/>
          <a:lstStyle/>
          <a:p>
            <a:r>
              <a:rPr lang="en-US" dirty="0"/>
              <a:t>The backpropagation code</a:t>
            </a:r>
          </a:p>
        </p:txBody>
      </p:sp>
      <p:sp>
        <p:nvSpPr>
          <p:cNvPr id="3" name="Content Placeholder 2">
            <a:extLst>
              <a:ext uri="{FF2B5EF4-FFF2-40B4-BE49-F238E27FC236}">
                <a16:creationId xmlns:a16="http://schemas.microsoft.com/office/drawing/2014/main" id="{35DF94AC-0821-3440-A439-AD830D5C24B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545F6F8-09CE-BC4F-9B87-BF82DE1138E7}"/>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349C28EC-9A5F-9B48-834E-2EF858640C81}"/>
              </a:ext>
            </a:extLst>
          </p:cNvPr>
          <p:cNvSpPr>
            <a:spLocks noGrp="1"/>
          </p:cNvSpPr>
          <p:nvPr>
            <p:ph type="sldNum" sz="quarter" idx="12"/>
          </p:nvPr>
        </p:nvSpPr>
        <p:spPr/>
        <p:txBody>
          <a:bodyPr/>
          <a:lstStyle/>
          <a:p>
            <a:pPr>
              <a:defRPr/>
            </a:pPr>
            <a:fld id="{5D7239ED-A247-3F49-9595-68E607AFDC4C}" type="slidenum">
              <a:rPr lang="en-US" smtClean="0"/>
              <a:pPr>
                <a:defRPr/>
              </a:pPr>
              <a:t>44</a:t>
            </a:fld>
            <a:endParaRPr lang="en-US" dirty="0"/>
          </a:p>
        </p:txBody>
      </p:sp>
      <p:pic>
        <p:nvPicPr>
          <p:cNvPr id="7" name="Picture 6">
            <a:extLst>
              <a:ext uri="{FF2B5EF4-FFF2-40B4-BE49-F238E27FC236}">
                <a16:creationId xmlns:a16="http://schemas.microsoft.com/office/drawing/2014/main" id="{43D3B80C-F08A-EE42-B5C5-E53364C80102}"/>
              </a:ext>
            </a:extLst>
          </p:cNvPr>
          <p:cNvPicPr>
            <a:picLocks noChangeAspect="1"/>
          </p:cNvPicPr>
          <p:nvPr/>
        </p:nvPicPr>
        <p:blipFill>
          <a:blip r:embed="rId2"/>
          <a:stretch>
            <a:fillRect/>
          </a:stretch>
        </p:blipFill>
        <p:spPr>
          <a:xfrm>
            <a:off x="170400" y="1643062"/>
            <a:ext cx="11674985" cy="3941812"/>
          </a:xfrm>
          <a:prstGeom prst="rect">
            <a:avLst/>
          </a:prstGeom>
        </p:spPr>
      </p:pic>
      <p:sp>
        <p:nvSpPr>
          <p:cNvPr id="6" name="Footer Placeholder 5">
            <a:extLst>
              <a:ext uri="{FF2B5EF4-FFF2-40B4-BE49-F238E27FC236}">
                <a16:creationId xmlns:a16="http://schemas.microsoft.com/office/drawing/2014/main" id="{F1D74E0D-81C5-4F40-8968-680D1DC65DBF}"/>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4294818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9C21-C521-A544-B032-12282BEFC8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813C94-6DCA-9046-ABD2-6643FCCE215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1E466A2-EC58-B048-9000-854A834420BC}"/>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854416A-9923-B64F-BFF2-5653A6BD6A87}"/>
              </a:ext>
            </a:extLst>
          </p:cNvPr>
          <p:cNvSpPr>
            <a:spLocks noGrp="1"/>
          </p:cNvSpPr>
          <p:nvPr>
            <p:ph type="sldNum" sz="quarter" idx="12"/>
          </p:nvPr>
        </p:nvSpPr>
        <p:spPr/>
        <p:txBody>
          <a:bodyPr/>
          <a:lstStyle/>
          <a:p>
            <a:pPr>
              <a:defRPr/>
            </a:pPr>
            <a:fld id="{5D7239ED-A247-3F49-9595-68E607AFDC4C}" type="slidenum">
              <a:rPr lang="en-US" smtClean="0"/>
              <a:pPr>
                <a:defRPr/>
              </a:pPr>
              <a:t>45</a:t>
            </a:fld>
            <a:endParaRPr lang="en-US" dirty="0"/>
          </a:p>
        </p:txBody>
      </p:sp>
      <p:pic>
        <p:nvPicPr>
          <p:cNvPr id="6" name="Picture 5">
            <a:extLst>
              <a:ext uri="{FF2B5EF4-FFF2-40B4-BE49-F238E27FC236}">
                <a16:creationId xmlns:a16="http://schemas.microsoft.com/office/drawing/2014/main" id="{819EC81D-B241-A045-8075-1CD8AD2B2881}"/>
              </a:ext>
            </a:extLst>
          </p:cNvPr>
          <p:cNvPicPr>
            <a:picLocks noChangeAspect="1"/>
          </p:cNvPicPr>
          <p:nvPr/>
        </p:nvPicPr>
        <p:blipFill>
          <a:blip r:embed="rId2"/>
          <a:stretch>
            <a:fillRect/>
          </a:stretch>
        </p:blipFill>
        <p:spPr>
          <a:xfrm>
            <a:off x="205739" y="300038"/>
            <a:ext cx="9979269" cy="6034296"/>
          </a:xfrm>
          <a:prstGeom prst="rect">
            <a:avLst/>
          </a:prstGeom>
        </p:spPr>
      </p:pic>
      <p:sp>
        <p:nvSpPr>
          <p:cNvPr id="7" name="Footer Placeholder 6">
            <a:extLst>
              <a:ext uri="{FF2B5EF4-FFF2-40B4-BE49-F238E27FC236}">
                <a16:creationId xmlns:a16="http://schemas.microsoft.com/office/drawing/2014/main" id="{023AC084-FF96-8E4E-A2AE-463B9B0864D4}"/>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748951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7A77-F7BE-104B-BCC9-9C2DC96B99AC}"/>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E054F8A8-B5D8-B348-A5FD-FB0BEDBD1D88}"/>
              </a:ext>
            </a:extLst>
          </p:cNvPr>
          <p:cNvPicPr>
            <a:picLocks noGrp="1" noChangeAspect="1"/>
          </p:cNvPicPr>
          <p:nvPr>
            <p:ph idx="1"/>
          </p:nvPr>
        </p:nvPicPr>
        <p:blipFill>
          <a:blip r:embed="rId2"/>
          <a:stretch>
            <a:fillRect/>
          </a:stretch>
        </p:blipFill>
        <p:spPr>
          <a:xfrm>
            <a:off x="-1" y="0"/>
            <a:ext cx="2686929" cy="6769217"/>
          </a:xfrm>
          <a:prstGeom prst="rect">
            <a:avLst/>
          </a:prstGeom>
        </p:spPr>
      </p:pic>
      <p:sp>
        <p:nvSpPr>
          <p:cNvPr id="4" name="Date Placeholder 3">
            <a:extLst>
              <a:ext uri="{FF2B5EF4-FFF2-40B4-BE49-F238E27FC236}">
                <a16:creationId xmlns:a16="http://schemas.microsoft.com/office/drawing/2014/main" id="{EF4699AE-6E82-724E-8073-FB071AFF7C5D}"/>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9148F608-EAA2-EC45-AB2F-1B3CBE355EBB}"/>
              </a:ext>
            </a:extLst>
          </p:cNvPr>
          <p:cNvSpPr>
            <a:spLocks noGrp="1"/>
          </p:cNvSpPr>
          <p:nvPr>
            <p:ph type="sldNum" sz="quarter" idx="12"/>
          </p:nvPr>
        </p:nvSpPr>
        <p:spPr/>
        <p:txBody>
          <a:bodyPr/>
          <a:lstStyle/>
          <a:p>
            <a:pPr>
              <a:defRPr/>
            </a:pPr>
            <a:fld id="{5D7239ED-A247-3F49-9595-68E607AFDC4C}" type="slidenum">
              <a:rPr lang="en-US" smtClean="0"/>
              <a:pPr>
                <a:defRPr/>
              </a:pPr>
              <a:t>46</a:t>
            </a:fld>
            <a:endParaRPr lang="en-US" dirty="0"/>
          </a:p>
        </p:txBody>
      </p:sp>
      <p:pic>
        <p:nvPicPr>
          <p:cNvPr id="6" name="Picture 5">
            <a:extLst>
              <a:ext uri="{FF2B5EF4-FFF2-40B4-BE49-F238E27FC236}">
                <a16:creationId xmlns:a16="http://schemas.microsoft.com/office/drawing/2014/main" id="{29900484-C30B-9C41-A5DC-0AFD5A358175}"/>
              </a:ext>
            </a:extLst>
          </p:cNvPr>
          <p:cNvPicPr>
            <a:picLocks noChangeAspect="1"/>
          </p:cNvPicPr>
          <p:nvPr/>
        </p:nvPicPr>
        <p:blipFill>
          <a:blip r:embed="rId3"/>
          <a:stretch>
            <a:fillRect/>
          </a:stretch>
        </p:blipFill>
        <p:spPr>
          <a:xfrm>
            <a:off x="3329166" y="0"/>
            <a:ext cx="2446511" cy="6812771"/>
          </a:xfrm>
          <a:prstGeom prst="rect">
            <a:avLst/>
          </a:prstGeom>
        </p:spPr>
      </p:pic>
      <p:pic>
        <p:nvPicPr>
          <p:cNvPr id="8" name="Picture 7">
            <a:extLst>
              <a:ext uri="{FF2B5EF4-FFF2-40B4-BE49-F238E27FC236}">
                <a16:creationId xmlns:a16="http://schemas.microsoft.com/office/drawing/2014/main" id="{8E3F53A3-6ABE-CC45-ADAA-86E3FFE717B1}"/>
              </a:ext>
            </a:extLst>
          </p:cNvPr>
          <p:cNvPicPr>
            <a:picLocks noChangeAspect="1"/>
          </p:cNvPicPr>
          <p:nvPr/>
        </p:nvPicPr>
        <p:blipFill>
          <a:blip r:embed="rId4"/>
          <a:stretch>
            <a:fillRect/>
          </a:stretch>
        </p:blipFill>
        <p:spPr>
          <a:xfrm>
            <a:off x="7287419" y="2601119"/>
            <a:ext cx="4343400" cy="1320800"/>
          </a:xfrm>
          <a:prstGeom prst="rect">
            <a:avLst/>
          </a:prstGeom>
        </p:spPr>
      </p:pic>
      <p:sp>
        <p:nvSpPr>
          <p:cNvPr id="3" name="Footer Placeholder 2">
            <a:extLst>
              <a:ext uri="{FF2B5EF4-FFF2-40B4-BE49-F238E27FC236}">
                <a16:creationId xmlns:a16="http://schemas.microsoft.com/office/drawing/2014/main" id="{1AA16440-9DEE-1445-94DD-2EC09FA3FE43}"/>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733405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C84F-283C-CF41-ACEE-7F16E4F39910}"/>
              </a:ext>
            </a:extLst>
          </p:cNvPr>
          <p:cNvSpPr>
            <a:spLocks noGrp="1"/>
          </p:cNvSpPr>
          <p:nvPr>
            <p:ph type="title"/>
          </p:nvPr>
        </p:nvSpPr>
        <p:spPr/>
        <p:txBody>
          <a:bodyPr/>
          <a:lstStyle/>
          <a:p>
            <a:r>
              <a:rPr lang="en-US" dirty="0"/>
              <a:t>Learning rule for adjusting weights</a:t>
            </a:r>
          </a:p>
        </p:txBody>
      </p:sp>
      <p:pic>
        <p:nvPicPr>
          <p:cNvPr id="7" name="Content Placeholder 6">
            <a:extLst>
              <a:ext uri="{FF2B5EF4-FFF2-40B4-BE49-F238E27FC236}">
                <a16:creationId xmlns:a16="http://schemas.microsoft.com/office/drawing/2014/main" id="{E66128C3-9478-C241-B2C3-8BF1C183A24E}"/>
              </a:ext>
            </a:extLst>
          </p:cNvPr>
          <p:cNvPicPr>
            <a:picLocks noGrp="1" noChangeAspect="1"/>
          </p:cNvPicPr>
          <p:nvPr>
            <p:ph idx="1"/>
          </p:nvPr>
        </p:nvPicPr>
        <p:blipFill>
          <a:blip r:embed="rId2"/>
          <a:stretch>
            <a:fillRect/>
          </a:stretch>
        </p:blipFill>
        <p:spPr>
          <a:xfrm>
            <a:off x="221925" y="1259505"/>
            <a:ext cx="7285688" cy="4108549"/>
          </a:xfrm>
          <a:prstGeom prst="rect">
            <a:avLst/>
          </a:prstGeom>
        </p:spPr>
      </p:pic>
      <p:sp>
        <p:nvSpPr>
          <p:cNvPr id="4" name="Date Placeholder 3">
            <a:extLst>
              <a:ext uri="{FF2B5EF4-FFF2-40B4-BE49-F238E27FC236}">
                <a16:creationId xmlns:a16="http://schemas.microsoft.com/office/drawing/2014/main" id="{8ED35E25-CE90-474B-AC2B-A936B6801F60}"/>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1E7FF664-38FF-C043-9F39-BE201F98D962}"/>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D21DD808-2BE3-AF49-BE8C-CF60444E174D}"/>
              </a:ext>
            </a:extLst>
          </p:cNvPr>
          <p:cNvSpPr>
            <a:spLocks noGrp="1"/>
          </p:cNvSpPr>
          <p:nvPr>
            <p:ph type="sldNum" sz="quarter" idx="12"/>
          </p:nvPr>
        </p:nvSpPr>
        <p:spPr/>
        <p:txBody>
          <a:bodyPr/>
          <a:lstStyle/>
          <a:p>
            <a:pPr>
              <a:defRPr/>
            </a:pPr>
            <a:fld id="{5D7239ED-A247-3F49-9595-68E607AFDC4C}" type="slidenum">
              <a:rPr lang="en-US" smtClean="0"/>
              <a:pPr>
                <a:defRPr/>
              </a:pPr>
              <a:t>47</a:t>
            </a:fld>
            <a:endParaRPr lang="en-US" dirty="0"/>
          </a:p>
        </p:txBody>
      </p:sp>
      <p:sp>
        <p:nvSpPr>
          <p:cNvPr id="8" name="Rectangle 7">
            <a:extLst>
              <a:ext uri="{FF2B5EF4-FFF2-40B4-BE49-F238E27FC236}">
                <a16:creationId xmlns:a16="http://schemas.microsoft.com/office/drawing/2014/main" id="{65DB89E9-075E-BD41-AF5E-AFD6FFA6AE66}"/>
              </a:ext>
            </a:extLst>
          </p:cNvPr>
          <p:cNvSpPr/>
          <p:nvPr/>
        </p:nvSpPr>
        <p:spPr>
          <a:xfrm>
            <a:off x="8907047" y="1259505"/>
            <a:ext cx="2403891" cy="923330"/>
          </a:xfrm>
          <a:prstGeom prst="rect">
            <a:avLst/>
          </a:prstGeom>
        </p:spPr>
        <p:txBody>
          <a:bodyPr wrap="square">
            <a:spAutoFit/>
          </a:bodyPr>
          <a:lstStyle/>
          <a:p>
            <a:r>
              <a:rPr lang="en-US" dirty="0">
                <a:solidFill>
                  <a:srgbClr val="333333"/>
                </a:solidFill>
                <a:latin typeface="Times New Roman" panose="02020603050405020304" pitchFamily="18" charset="0"/>
              </a:rPr>
              <a:t>This is called the </a:t>
            </a:r>
            <a:r>
              <a:rPr lang="en-US" i="1" dirty="0">
                <a:solidFill>
                  <a:srgbClr val="333333"/>
                </a:solidFill>
                <a:latin typeface="Times New Roman" panose="02020603050405020304" pitchFamily="18" charset="0"/>
              </a:rPr>
              <a:t>Perceptron convergence theorem</a:t>
            </a:r>
            <a:endParaRPr lang="en-US" dirty="0"/>
          </a:p>
        </p:txBody>
      </p:sp>
      <p:pic>
        <p:nvPicPr>
          <p:cNvPr id="9" name="Picture 8">
            <a:extLst>
              <a:ext uri="{FF2B5EF4-FFF2-40B4-BE49-F238E27FC236}">
                <a16:creationId xmlns:a16="http://schemas.microsoft.com/office/drawing/2014/main" id="{33324773-16C2-9247-9B62-1BA457E03B7A}"/>
              </a:ext>
            </a:extLst>
          </p:cNvPr>
          <p:cNvPicPr>
            <a:picLocks noChangeAspect="1"/>
          </p:cNvPicPr>
          <p:nvPr/>
        </p:nvPicPr>
        <p:blipFill rotWithShape="1">
          <a:blip r:embed="rId3"/>
          <a:srcRect t="65936"/>
          <a:stretch/>
        </p:blipFill>
        <p:spPr>
          <a:xfrm>
            <a:off x="1813810" y="5488958"/>
            <a:ext cx="7542184" cy="1369042"/>
          </a:xfrm>
          <a:prstGeom prst="rect">
            <a:avLst/>
          </a:prstGeom>
        </p:spPr>
      </p:pic>
      <p:pic>
        <p:nvPicPr>
          <p:cNvPr id="10" name="Picture 9">
            <a:extLst>
              <a:ext uri="{FF2B5EF4-FFF2-40B4-BE49-F238E27FC236}">
                <a16:creationId xmlns:a16="http://schemas.microsoft.com/office/drawing/2014/main" id="{B7A90493-E1A0-924D-BBCB-003F73242DDC}"/>
              </a:ext>
            </a:extLst>
          </p:cNvPr>
          <p:cNvPicPr>
            <a:picLocks noChangeAspect="1"/>
          </p:cNvPicPr>
          <p:nvPr/>
        </p:nvPicPr>
        <p:blipFill>
          <a:blip r:embed="rId4"/>
          <a:stretch>
            <a:fillRect/>
          </a:stretch>
        </p:blipFill>
        <p:spPr>
          <a:xfrm>
            <a:off x="7584806" y="2794997"/>
            <a:ext cx="4607194" cy="2057059"/>
          </a:xfrm>
          <a:prstGeom prst="rect">
            <a:avLst/>
          </a:prstGeom>
        </p:spPr>
      </p:pic>
    </p:spTree>
    <p:extLst>
      <p:ext uri="{BB962C8B-B14F-4D97-AF65-F5344CB8AC3E}">
        <p14:creationId xmlns:p14="http://schemas.microsoft.com/office/powerpoint/2010/main" val="2704420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FFEB4-D6AA-0242-8190-5289D64895A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93ACAE66-CCD3-8D40-B460-388238A3D2B7}"/>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A7CF2C51-D87D-7F4D-B5ED-0641EE3C85AA}"/>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58795B8-4F02-2E42-A9AE-38F4BB413189}"/>
              </a:ext>
            </a:extLst>
          </p:cNvPr>
          <p:cNvSpPr>
            <a:spLocks noGrp="1"/>
          </p:cNvSpPr>
          <p:nvPr>
            <p:ph type="sldNum" sz="quarter" idx="12"/>
          </p:nvPr>
        </p:nvSpPr>
        <p:spPr/>
        <p:txBody>
          <a:bodyPr/>
          <a:lstStyle/>
          <a:p>
            <a:pPr>
              <a:defRPr/>
            </a:pPr>
            <a:fld id="{5D7239ED-A247-3F49-9595-68E607AFDC4C}" type="slidenum">
              <a:rPr lang="en-US" smtClean="0"/>
              <a:pPr>
                <a:defRPr/>
              </a:pPr>
              <a:t>48</a:t>
            </a:fld>
            <a:endParaRPr lang="en-US" dirty="0"/>
          </a:p>
        </p:txBody>
      </p:sp>
      <p:pic>
        <p:nvPicPr>
          <p:cNvPr id="7" name="Picture 6">
            <a:extLst>
              <a:ext uri="{FF2B5EF4-FFF2-40B4-BE49-F238E27FC236}">
                <a16:creationId xmlns:a16="http://schemas.microsoft.com/office/drawing/2014/main" id="{86A42985-FCB4-6A49-8C80-59F6A5B2B7E4}"/>
              </a:ext>
            </a:extLst>
          </p:cNvPr>
          <p:cNvPicPr>
            <a:picLocks noChangeAspect="1"/>
          </p:cNvPicPr>
          <p:nvPr/>
        </p:nvPicPr>
        <p:blipFill>
          <a:blip r:embed="rId2"/>
          <a:stretch>
            <a:fillRect/>
          </a:stretch>
        </p:blipFill>
        <p:spPr>
          <a:xfrm>
            <a:off x="314325" y="349224"/>
            <a:ext cx="10894830" cy="4735816"/>
          </a:xfrm>
          <a:prstGeom prst="rect">
            <a:avLst/>
          </a:prstGeom>
        </p:spPr>
      </p:pic>
      <p:sp>
        <p:nvSpPr>
          <p:cNvPr id="8" name="Rectangle 7">
            <a:extLst>
              <a:ext uri="{FF2B5EF4-FFF2-40B4-BE49-F238E27FC236}">
                <a16:creationId xmlns:a16="http://schemas.microsoft.com/office/drawing/2014/main" id="{3DD0AD0A-6894-3E4C-84EC-BFC4A8D09FBD}"/>
              </a:ext>
            </a:extLst>
          </p:cNvPr>
          <p:cNvSpPr/>
          <p:nvPr/>
        </p:nvSpPr>
        <p:spPr>
          <a:xfrm>
            <a:off x="490538" y="5122610"/>
            <a:ext cx="8721969" cy="369332"/>
          </a:xfrm>
          <a:prstGeom prst="rect">
            <a:avLst/>
          </a:prstGeom>
        </p:spPr>
        <p:txBody>
          <a:bodyPr wrap="square">
            <a:spAutoFit/>
          </a:bodyPr>
          <a:lstStyle/>
          <a:p>
            <a:r>
              <a:rPr lang="en-US" dirty="0">
                <a:solidFill>
                  <a:srgbClr val="333333"/>
                </a:solidFill>
                <a:latin typeface="Times New Roman" panose="02020603050405020304" pitchFamily="18" charset="0"/>
              </a:rPr>
              <a:t>the Perceptron learning algorithm strongly resembles </a:t>
            </a:r>
            <a:r>
              <a:rPr lang="en-US" dirty="0">
                <a:solidFill>
                  <a:srgbClr val="FF0000"/>
                </a:solidFill>
                <a:latin typeface="Times New Roman" panose="02020603050405020304" pitchFamily="18" charset="0"/>
              </a:rPr>
              <a:t>Stochastic Gradient Descent</a:t>
            </a:r>
            <a:endParaRPr lang="en-US" dirty="0">
              <a:solidFill>
                <a:srgbClr val="FF0000"/>
              </a:solidFill>
            </a:endParaRPr>
          </a:p>
        </p:txBody>
      </p:sp>
    </p:spTree>
    <p:extLst>
      <p:ext uri="{BB962C8B-B14F-4D97-AF65-F5344CB8AC3E}">
        <p14:creationId xmlns:p14="http://schemas.microsoft.com/office/powerpoint/2010/main" val="3423558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6F29-D5EE-DC46-B694-F77FC799673E}"/>
              </a:ext>
            </a:extLst>
          </p:cNvPr>
          <p:cNvSpPr>
            <a:spLocks noGrp="1"/>
          </p:cNvSpPr>
          <p:nvPr>
            <p:ph type="title"/>
          </p:nvPr>
        </p:nvSpPr>
        <p:spPr/>
        <p:txBody>
          <a:bodyPr/>
          <a:lstStyle/>
          <a:p>
            <a:r>
              <a:rPr lang="en-US" b="1" dirty="0"/>
              <a:t>KERAS</a:t>
            </a:r>
          </a:p>
        </p:txBody>
      </p:sp>
      <p:sp>
        <p:nvSpPr>
          <p:cNvPr id="3" name="Content Placeholder 2">
            <a:extLst>
              <a:ext uri="{FF2B5EF4-FFF2-40B4-BE49-F238E27FC236}">
                <a16:creationId xmlns:a16="http://schemas.microsoft.com/office/drawing/2014/main" id="{73BA9FBF-767C-974C-984E-E24A1099EDDD}"/>
              </a:ext>
            </a:extLst>
          </p:cNvPr>
          <p:cNvSpPr>
            <a:spLocks noGrp="1"/>
          </p:cNvSpPr>
          <p:nvPr>
            <p:ph idx="1"/>
          </p:nvPr>
        </p:nvSpPr>
        <p:spPr>
          <a:xfrm>
            <a:off x="314325" y="1571625"/>
            <a:ext cx="11387137" cy="4600575"/>
          </a:xfrm>
        </p:spPr>
        <p:txBody>
          <a:bodyPr/>
          <a:lstStyle/>
          <a:p>
            <a:r>
              <a:rPr lang="en-US" dirty="0"/>
              <a:t>It is a great way to start experimenting with neural networks without having to implement every layer and piece on your own. For example </a:t>
            </a:r>
            <a:r>
              <a:rPr lang="en-US" dirty="0" err="1">
                <a:solidFill>
                  <a:srgbClr val="FF0000"/>
                </a:solidFill>
              </a:rPr>
              <a:t>Tensorflow</a:t>
            </a:r>
            <a:r>
              <a:rPr lang="en-US" dirty="0">
                <a:solidFill>
                  <a:srgbClr val="FF0000"/>
                </a:solidFill>
              </a:rPr>
              <a:t> </a:t>
            </a:r>
            <a:r>
              <a:rPr lang="en-US" dirty="0"/>
              <a:t>is a great machine learning library, but you have to implement a lot of boilerplate code to have a model running.</a:t>
            </a:r>
          </a:p>
          <a:p>
            <a:pPr marL="0" indent="0">
              <a:buNone/>
            </a:pPr>
            <a:r>
              <a:rPr lang="en-US" dirty="0"/>
              <a:t>			</a:t>
            </a:r>
          </a:p>
          <a:p>
            <a:pPr marL="0" indent="0">
              <a:buNone/>
            </a:pPr>
            <a:endParaRPr lang="en-US" dirty="0"/>
          </a:p>
          <a:p>
            <a:pPr marL="0" indent="0">
              <a:buNone/>
            </a:pPr>
            <a:r>
              <a:rPr lang="en-US" sz="2800" b="1" dirty="0"/>
              <a:t>					</a:t>
            </a:r>
          </a:p>
          <a:p>
            <a:pPr marL="0" indent="0">
              <a:buNone/>
            </a:pPr>
            <a:r>
              <a:rPr lang="en-US" sz="2800" b="1" dirty="0"/>
              <a:t>pip install </a:t>
            </a:r>
            <a:r>
              <a:rPr lang="en-US" sz="2800" b="1" dirty="0" err="1"/>
              <a:t>keras</a:t>
            </a:r>
            <a:endParaRPr lang="en-US" dirty="0"/>
          </a:p>
          <a:p>
            <a:pPr marL="0" indent="0">
              <a:buNone/>
            </a:pPr>
            <a:r>
              <a:rPr lang="en-US" dirty="0"/>
              <a:t>The Sequential model is a linear stack of layers, where you can use the large variety of available layers in </a:t>
            </a:r>
            <a:r>
              <a:rPr lang="en-US" dirty="0" err="1"/>
              <a:t>Keras</a:t>
            </a:r>
            <a:r>
              <a:rPr lang="en-US" dirty="0"/>
              <a:t>. The most common layer is the </a:t>
            </a:r>
            <a:r>
              <a:rPr lang="en-US" dirty="0">
                <a:hlinkClick r:id="rId2"/>
              </a:rPr>
              <a:t>Dense</a:t>
            </a:r>
            <a:r>
              <a:rPr lang="en-US" dirty="0"/>
              <a:t> layer which is your regular densely connected neural network layer with all the weights and biases that you are already familiar with.</a:t>
            </a:r>
          </a:p>
        </p:txBody>
      </p:sp>
      <p:sp>
        <p:nvSpPr>
          <p:cNvPr id="4" name="Date Placeholder 3">
            <a:extLst>
              <a:ext uri="{FF2B5EF4-FFF2-40B4-BE49-F238E27FC236}">
                <a16:creationId xmlns:a16="http://schemas.microsoft.com/office/drawing/2014/main" id="{14976C9B-2001-9847-87E2-BB36638EE6B4}"/>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980BEB69-C32A-2042-8FBF-E0A5A40A815B}"/>
              </a:ext>
            </a:extLst>
          </p:cNvPr>
          <p:cNvSpPr>
            <a:spLocks noGrp="1"/>
          </p:cNvSpPr>
          <p:nvPr>
            <p:ph type="sldNum" sz="quarter" idx="12"/>
          </p:nvPr>
        </p:nvSpPr>
        <p:spPr/>
        <p:txBody>
          <a:bodyPr/>
          <a:lstStyle/>
          <a:p>
            <a:pPr>
              <a:defRPr/>
            </a:pPr>
            <a:fld id="{5D7239ED-A247-3F49-9595-68E607AFDC4C}" type="slidenum">
              <a:rPr lang="en-US" smtClean="0"/>
              <a:pPr>
                <a:defRPr/>
              </a:pPr>
              <a:t>49</a:t>
            </a:fld>
            <a:endParaRPr lang="en-US" dirty="0"/>
          </a:p>
        </p:txBody>
      </p:sp>
      <p:pic>
        <p:nvPicPr>
          <p:cNvPr id="6" name="Picture 5">
            <a:extLst>
              <a:ext uri="{FF2B5EF4-FFF2-40B4-BE49-F238E27FC236}">
                <a16:creationId xmlns:a16="http://schemas.microsoft.com/office/drawing/2014/main" id="{5B306F16-906D-0841-AB14-916858B28442}"/>
              </a:ext>
            </a:extLst>
          </p:cNvPr>
          <p:cNvPicPr>
            <a:picLocks noChangeAspect="1"/>
          </p:cNvPicPr>
          <p:nvPr/>
        </p:nvPicPr>
        <p:blipFill rotWithShape="1">
          <a:blip r:embed="rId3"/>
          <a:srcRect b="32475"/>
          <a:stretch/>
        </p:blipFill>
        <p:spPr>
          <a:xfrm>
            <a:off x="511768" y="2671762"/>
            <a:ext cx="10992249" cy="926480"/>
          </a:xfrm>
          <a:prstGeom prst="rect">
            <a:avLst/>
          </a:prstGeom>
        </p:spPr>
      </p:pic>
      <p:sp>
        <p:nvSpPr>
          <p:cNvPr id="7" name="Rectangle 6">
            <a:extLst>
              <a:ext uri="{FF2B5EF4-FFF2-40B4-BE49-F238E27FC236}">
                <a16:creationId xmlns:a16="http://schemas.microsoft.com/office/drawing/2014/main" id="{2B978FBA-2797-DA4D-B8CC-E657BE2CF28A}"/>
              </a:ext>
            </a:extLst>
          </p:cNvPr>
          <p:cNvSpPr/>
          <p:nvPr/>
        </p:nvSpPr>
        <p:spPr>
          <a:xfrm>
            <a:off x="8595360" y="3135002"/>
            <a:ext cx="2908657" cy="648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EDBDA729-5F0B-B248-B3AA-5773FE81A31C}"/>
              </a:ext>
            </a:extLst>
          </p:cNvPr>
          <p:cNvSpPr>
            <a:spLocks noGrp="1"/>
          </p:cNvSpPr>
          <p:nvPr>
            <p:ph type="ftr" sz="quarter" idx="11"/>
          </p:nvPr>
        </p:nvSpPr>
        <p:spPr/>
        <p:txBody>
          <a:bodyPr/>
          <a:lstStyle/>
          <a:p>
            <a:pPr>
              <a:defRPr/>
            </a:pPr>
            <a:r>
              <a:rPr lang="en-US" dirty="0"/>
              <a:t>Dr. Malak Abdullah</a:t>
            </a:r>
          </a:p>
        </p:txBody>
      </p:sp>
      <p:sp>
        <p:nvSpPr>
          <p:cNvPr id="9" name="Rectangle 8">
            <a:extLst>
              <a:ext uri="{FF2B5EF4-FFF2-40B4-BE49-F238E27FC236}">
                <a16:creationId xmlns:a16="http://schemas.microsoft.com/office/drawing/2014/main" id="{8D9CD3E6-1AE4-F541-B558-6FF68E9195A4}"/>
              </a:ext>
            </a:extLst>
          </p:cNvPr>
          <p:cNvSpPr/>
          <p:nvPr/>
        </p:nvSpPr>
        <p:spPr>
          <a:xfrm>
            <a:off x="4667584" y="4005683"/>
            <a:ext cx="5682325" cy="369332"/>
          </a:xfrm>
          <a:prstGeom prst="rect">
            <a:avLst/>
          </a:prstGeom>
        </p:spPr>
        <p:txBody>
          <a:bodyPr wrap="none">
            <a:spAutoFit/>
          </a:bodyPr>
          <a:lstStyle/>
          <a:p>
            <a:r>
              <a:rPr lang="en-US" b="1" dirty="0">
                <a:solidFill>
                  <a:srgbClr val="333333"/>
                </a:solidFill>
                <a:latin typeface="Times New Roman" panose="02020603050405020304" pitchFamily="18" charset="0"/>
              </a:rPr>
              <a:t>It was released as an open source project in March 2015</a:t>
            </a:r>
            <a:endParaRPr lang="en-US" b="1" dirty="0"/>
          </a:p>
        </p:txBody>
      </p:sp>
      <p:sp>
        <p:nvSpPr>
          <p:cNvPr id="10" name="Rectangle 9">
            <a:extLst>
              <a:ext uri="{FF2B5EF4-FFF2-40B4-BE49-F238E27FC236}">
                <a16:creationId xmlns:a16="http://schemas.microsoft.com/office/drawing/2014/main" id="{C4DC2D10-1891-6148-BA87-847F614911E7}"/>
              </a:ext>
            </a:extLst>
          </p:cNvPr>
          <p:cNvSpPr/>
          <p:nvPr/>
        </p:nvSpPr>
        <p:spPr>
          <a:xfrm>
            <a:off x="314325" y="5806614"/>
            <a:ext cx="10192238" cy="369332"/>
          </a:xfrm>
          <a:prstGeom prst="rect">
            <a:avLst/>
          </a:prstGeom>
        </p:spPr>
        <p:txBody>
          <a:bodyPr wrap="square">
            <a:spAutoFit/>
          </a:bodyPr>
          <a:lstStyle/>
          <a:p>
            <a:r>
              <a:rPr lang="en-US" dirty="0">
                <a:solidFill>
                  <a:srgbClr val="333333"/>
                </a:solidFill>
                <a:latin typeface="Times New Roman" panose="02020603050405020304" pitchFamily="18" charset="0"/>
              </a:rPr>
              <a:t>The most popular Deep Learning library, after </a:t>
            </a:r>
            <a:r>
              <a:rPr lang="en-US" dirty="0" err="1">
                <a:solidFill>
                  <a:srgbClr val="333333"/>
                </a:solidFill>
                <a:latin typeface="Times New Roman" panose="02020603050405020304" pitchFamily="18" charset="0"/>
              </a:rPr>
              <a:t>Keras</a:t>
            </a:r>
            <a:r>
              <a:rPr lang="en-US" dirty="0">
                <a:solidFill>
                  <a:srgbClr val="333333"/>
                </a:solidFill>
                <a:latin typeface="Times New Roman" panose="02020603050405020304" pitchFamily="18" charset="0"/>
              </a:rPr>
              <a:t> and TensorFlow, is Facebook’s </a:t>
            </a:r>
            <a:r>
              <a:rPr lang="en-US" dirty="0">
                <a:solidFill>
                  <a:srgbClr val="070707"/>
                </a:solidFill>
                <a:latin typeface="Times New Roman" panose="02020603050405020304" pitchFamily="18" charset="0"/>
                <a:hlinkClick r:id="rId4"/>
              </a:rPr>
              <a:t>PyTorch</a:t>
            </a:r>
            <a:r>
              <a:rPr lang="en-US" dirty="0">
                <a:solidFill>
                  <a:srgbClr val="333333"/>
                </a:solidFill>
                <a:latin typeface="Times New Roman" panose="02020603050405020304" pitchFamily="18" charset="0"/>
              </a:rPr>
              <a:t> library.</a:t>
            </a:r>
            <a:endParaRPr lang="en-US" dirty="0"/>
          </a:p>
        </p:txBody>
      </p:sp>
    </p:spTree>
    <p:extLst>
      <p:ext uri="{BB962C8B-B14F-4D97-AF65-F5344CB8AC3E}">
        <p14:creationId xmlns:p14="http://schemas.microsoft.com/office/powerpoint/2010/main" val="3629223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1A7F-37BA-F04E-A87A-3AFDE94A9F62}"/>
              </a:ext>
            </a:extLst>
          </p:cNvPr>
          <p:cNvSpPr>
            <a:spLocks noGrp="1"/>
          </p:cNvSpPr>
          <p:nvPr>
            <p:ph type="title"/>
          </p:nvPr>
        </p:nvSpPr>
        <p:spPr/>
        <p:txBody>
          <a:bodyPr/>
          <a:lstStyle/>
          <a:p>
            <a:r>
              <a:rPr lang="en-US" dirty="0"/>
              <a:t>Why NNs are getting powerful </a:t>
            </a:r>
            <a:r>
              <a:rPr lang="en-US" dirty="0">
                <a:solidFill>
                  <a:srgbClr val="FF0000"/>
                </a:solidFill>
              </a:rPr>
              <a:t>now!?</a:t>
            </a:r>
          </a:p>
        </p:txBody>
      </p:sp>
      <p:sp>
        <p:nvSpPr>
          <p:cNvPr id="3" name="Content Placeholder 2">
            <a:extLst>
              <a:ext uri="{FF2B5EF4-FFF2-40B4-BE49-F238E27FC236}">
                <a16:creationId xmlns:a16="http://schemas.microsoft.com/office/drawing/2014/main" id="{ED33ECE9-793C-3A45-BD73-3042CAC491D1}"/>
              </a:ext>
            </a:extLst>
          </p:cNvPr>
          <p:cNvSpPr>
            <a:spLocks noGrp="1"/>
          </p:cNvSpPr>
          <p:nvPr>
            <p:ph idx="1"/>
          </p:nvPr>
        </p:nvSpPr>
        <p:spPr/>
        <p:txBody>
          <a:bodyPr/>
          <a:lstStyle/>
          <a:p>
            <a:r>
              <a:rPr lang="en-US" dirty="0"/>
              <a:t>There is now </a:t>
            </a:r>
            <a:r>
              <a:rPr lang="en-US" dirty="0">
                <a:solidFill>
                  <a:srgbClr val="FF0000"/>
                </a:solidFill>
              </a:rPr>
              <a:t>a huge quantity of data available</a:t>
            </a:r>
            <a:r>
              <a:rPr lang="en-US" dirty="0"/>
              <a:t> to train neural networks, and ANNs frequently outperform other ML techniques on very large and complex problems.</a:t>
            </a:r>
          </a:p>
          <a:p>
            <a:r>
              <a:rPr lang="en-US" dirty="0"/>
              <a:t>The tremendous </a:t>
            </a:r>
            <a:r>
              <a:rPr lang="en-US" dirty="0">
                <a:solidFill>
                  <a:srgbClr val="FF0000"/>
                </a:solidFill>
              </a:rPr>
              <a:t>increase in computing power </a:t>
            </a:r>
            <a:r>
              <a:rPr lang="en-US" dirty="0"/>
              <a:t>since the 1990s now makes it possible to train large neural networks in a reasonable amount of time. This is in part due to Moore’s law (the number of components in integrated circuits has doubled about every 2 years over the last 50 years), but also </a:t>
            </a:r>
            <a:r>
              <a:rPr lang="en-US" dirty="0">
                <a:solidFill>
                  <a:srgbClr val="FF0000"/>
                </a:solidFill>
              </a:rPr>
              <a:t>thanks to the gaming industry</a:t>
            </a:r>
            <a:r>
              <a:rPr lang="en-US" dirty="0"/>
              <a:t>, which has stimulated the production of powerful </a:t>
            </a:r>
            <a:r>
              <a:rPr lang="en-US" dirty="0">
                <a:solidFill>
                  <a:srgbClr val="FF0000"/>
                </a:solidFill>
              </a:rPr>
              <a:t>GPU cards</a:t>
            </a:r>
            <a:r>
              <a:rPr lang="en-US" dirty="0"/>
              <a:t> by the millions. Moreover, cloud platforms have made this power accessible to everyone.</a:t>
            </a:r>
          </a:p>
          <a:p>
            <a:r>
              <a:rPr lang="en-US" dirty="0"/>
              <a:t>The </a:t>
            </a:r>
            <a:r>
              <a:rPr lang="en-US" dirty="0">
                <a:solidFill>
                  <a:srgbClr val="FF0000"/>
                </a:solidFill>
              </a:rPr>
              <a:t>training algorithms have been improved</a:t>
            </a:r>
            <a:r>
              <a:rPr lang="en-US" dirty="0"/>
              <a:t>. To be fair they are only slightly different from the ones used in the 1990s, but these relatively </a:t>
            </a:r>
            <a:r>
              <a:rPr lang="en-US" dirty="0">
                <a:solidFill>
                  <a:srgbClr val="FF0000"/>
                </a:solidFill>
              </a:rPr>
              <a:t>small tweaks have had a huge positive impact</a:t>
            </a:r>
            <a:r>
              <a:rPr lang="en-US" dirty="0"/>
              <a:t>.</a:t>
            </a:r>
          </a:p>
          <a:p>
            <a:r>
              <a:rPr lang="en-US" dirty="0"/>
              <a:t>ANNs seem to have entered a virtuous circle of </a:t>
            </a:r>
            <a:r>
              <a:rPr lang="en-US" dirty="0">
                <a:solidFill>
                  <a:srgbClr val="FF0000"/>
                </a:solidFill>
              </a:rPr>
              <a:t>funding and progress</a:t>
            </a:r>
            <a:r>
              <a:rPr lang="en-US" dirty="0"/>
              <a:t>. Amazing products based on ANNs regularly make the headline news, which pulls more and more attention and funding toward them, resulting in more and more progress and even more amazing products.</a:t>
            </a:r>
          </a:p>
        </p:txBody>
      </p:sp>
      <p:sp>
        <p:nvSpPr>
          <p:cNvPr id="4" name="Date Placeholder 3">
            <a:extLst>
              <a:ext uri="{FF2B5EF4-FFF2-40B4-BE49-F238E27FC236}">
                <a16:creationId xmlns:a16="http://schemas.microsoft.com/office/drawing/2014/main" id="{3F930272-DC34-6348-AE04-9AD7C83FA3F3}"/>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E3E3FCE6-2615-4348-B26D-D019D3E90563}"/>
              </a:ext>
            </a:extLst>
          </p:cNvPr>
          <p:cNvSpPr>
            <a:spLocks noGrp="1"/>
          </p:cNvSpPr>
          <p:nvPr>
            <p:ph type="sldNum" sz="quarter" idx="12"/>
          </p:nvPr>
        </p:nvSpPr>
        <p:spPr/>
        <p:txBody>
          <a:bodyPr/>
          <a:lstStyle/>
          <a:p>
            <a:pPr>
              <a:defRPr/>
            </a:pPr>
            <a:fld id="{5D7239ED-A247-3F49-9595-68E607AFDC4C}" type="slidenum">
              <a:rPr lang="en-US" smtClean="0"/>
              <a:pPr>
                <a:defRPr/>
              </a:pPr>
              <a:t>5</a:t>
            </a:fld>
            <a:endParaRPr lang="en-US" dirty="0"/>
          </a:p>
        </p:txBody>
      </p:sp>
      <p:sp>
        <p:nvSpPr>
          <p:cNvPr id="6" name="Footer Placeholder 5">
            <a:extLst>
              <a:ext uri="{FF2B5EF4-FFF2-40B4-BE49-F238E27FC236}">
                <a16:creationId xmlns:a16="http://schemas.microsoft.com/office/drawing/2014/main" id="{3D06B7EC-0A81-7341-8B81-0119978BB701}"/>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16760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9FCF-5DEC-2C4E-87A5-8E22B8344ED3}"/>
              </a:ext>
            </a:extLst>
          </p:cNvPr>
          <p:cNvSpPr>
            <a:spLocks noGrp="1"/>
          </p:cNvSpPr>
          <p:nvPr>
            <p:ph type="title"/>
          </p:nvPr>
        </p:nvSpPr>
        <p:spPr/>
        <p:txBody>
          <a:bodyPr/>
          <a:lstStyle/>
          <a:p>
            <a:r>
              <a:rPr lang="en-US" b="1" dirty="0" err="1"/>
              <a:t>Tesorflow</a:t>
            </a:r>
            <a:r>
              <a:rPr lang="en-US" b="1" dirty="0"/>
              <a:t> or </a:t>
            </a:r>
            <a:r>
              <a:rPr lang="en-US" b="1" dirty="0" err="1"/>
              <a:t>Pytorch</a:t>
            </a:r>
            <a:endParaRPr lang="en-US" b="1" dirty="0"/>
          </a:p>
        </p:txBody>
      </p:sp>
      <p:sp>
        <p:nvSpPr>
          <p:cNvPr id="3" name="Content Placeholder 2">
            <a:extLst>
              <a:ext uri="{FF2B5EF4-FFF2-40B4-BE49-F238E27FC236}">
                <a16:creationId xmlns:a16="http://schemas.microsoft.com/office/drawing/2014/main" id="{5998A3D7-F965-8846-95EC-BD5AF65BE787}"/>
              </a:ext>
            </a:extLst>
          </p:cNvPr>
          <p:cNvSpPr>
            <a:spLocks noGrp="1"/>
          </p:cNvSpPr>
          <p:nvPr>
            <p:ph idx="1"/>
          </p:nvPr>
        </p:nvSpPr>
        <p:spPr/>
        <p:txBody>
          <a:bodyPr/>
          <a:lstStyle/>
          <a:p>
            <a:r>
              <a:rPr lang="en-US" dirty="0" err="1">
                <a:solidFill>
                  <a:srgbClr val="FF0000"/>
                </a:solidFill>
              </a:rPr>
              <a:t>PyTorch</a:t>
            </a:r>
            <a:r>
              <a:rPr lang="en-US" dirty="0" err="1"/>
              <a:t>’s</a:t>
            </a:r>
            <a:r>
              <a:rPr lang="en-US" dirty="0"/>
              <a:t> popularity grew exponentially in 2018, largely thanks to its simplicity and excellent documentation, which were not TensorFlow 1.x’s main strengths. </a:t>
            </a:r>
          </a:p>
          <a:p>
            <a:r>
              <a:rPr lang="en-US" dirty="0"/>
              <a:t>However, </a:t>
            </a:r>
            <a:r>
              <a:rPr lang="en-US" dirty="0">
                <a:solidFill>
                  <a:srgbClr val="FF0000"/>
                </a:solidFill>
              </a:rPr>
              <a:t>TensorFlow 2</a:t>
            </a:r>
            <a:r>
              <a:rPr lang="en-US" dirty="0"/>
              <a:t> is arguably just as simple as </a:t>
            </a:r>
            <a:r>
              <a:rPr lang="en-US" dirty="0" err="1"/>
              <a:t>PyTorch</a:t>
            </a:r>
            <a:r>
              <a:rPr lang="en-US" dirty="0"/>
              <a:t>, as it has adopted </a:t>
            </a:r>
            <a:r>
              <a:rPr lang="en-US" dirty="0" err="1"/>
              <a:t>Keras</a:t>
            </a:r>
            <a:r>
              <a:rPr lang="en-US" dirty="0"/>
              <a:t> as its official high-level API and its developers have greatly simplified and cleaned up the rest of the API. The documentation has also been completely reorganized, and it is much easier to find what you need now.</a:t>
            </a:r>
          </a:p>
          <a:p>
            <a:endParaRPr lang="en-US" dirty="0"/>
          </a:p>
          <a:p>
            <a:endParaRPr lang="en-US" dirty="0"/>
          </a:p>
        </p:txBody>
      </p:sp>
      <p:sp>
        <p:nvSpPr>
          <p:cNvPr id="4" name="Date Placeholder 3">
            <a:extLst>
              <a:ext uri="{FF2B5EF4-FFF2-40B4-BE49-F238E27FC236}">
                <a16:creationId xmlns:a16="http://schemas.microsoft.com/office/drawing/2014/main" id="{83343D20-DF36-C044-8779-20D4743C124A}"/>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840917E4-5ED7-2E44-9FD3-603DBBB55854}"/>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D4D62D2-F54B-AD4C-8F42-62770C3B6397}"/>
              </a:ext>
            </a:extLst>
          </p:cNvPr>
          <p:cNvSpPr>
            <a:spLocks noGrp="1"/>
          </p:cNvSpPr>
          <p:nvPr>
            <p:ph type="sldNum" sz="quarter" idx="12"/>
          </p:nvPr>
        </p:nvSpPr>
        <p:spPr/>
        <p:txBody>
          <a:bodyPr/>
          <a:lstStyle/>
          <a:p>
            <a:pPr>
              <a:defRPr/>
            </a:pPr>
            <a:fld id="{5D7239ED-A247-3F49-9595-68E607AFDC4C}" type="slidenum">
              <a:rPr lang="en-US" smtClean="0"/>
              <a:pPr>
                <a:defRPr/>
              </a:pPr>
              <a:t>50</a:t>
            </a:fld>
            <a:endParaRPr lang="en-US" dirty="0"/>
          </a:p>
        </p:txBody>
      </p:sp>
    </p:spTree>
    <p:extLst>
      <p:ext uri="{BB962C8B-B14F-4D97-AF65-F5344CB8AC3E}">
        <p14:creationId xmlns:p14="http://schemas.microsoft.com/office/powerpoint/2010/main" val="303275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65F4-82AD-084A-B930-12D02FE39122}"/>
              </a:ext>
            </a:extLst>
          </p:cNvPr>
          <p:cNvSpPr>
            <a:spLocks noGrp="1"/>
          </p:cNvSpPr>
          <p:nvPr>
            <p:ph type="title"/>
          </p:nvPr>
        </p:nvSpPr>
        <p:spPr/>
        <p:txBody>
          <a:bodyPr/>
          <a:lstStyle/>
          <a:p>
            <a:r>
              <a:rPr lang="en-US" b="1" dirty="0"/>
              <a:t>Build a model</a:t>
            </a:r>
          </a:p>
        </p:txBody>
      </p:sp>
      <p:sp>
        <p:nvSpPr>
          <p:cNvPr id="3" name="Content Placeholder 2">
            <a:extLst>
              <a:ext uri="{FF2B5EF4-FFF2-40B4-BE49-F238E27FC236}">
                <a16:creationId xmlns:a16="http://schemas.microsoft.com/office/drawing/2014/main" id="{0FA94128-0676-F14B-A4C8-1484FB4DEED8}"/>
              </a:ext>
            </a:extLst>
          </p:cNvPr>
          <p:cNvSpPr>
            <a:spLocks noGrp="1"/>
          </p:cNvSpPr>
          <p:nvPr>
            <p:ph idx="1"/>
          </p:nvPr>
        </p:nvSpPr>
        <p:spPr/>
        <p:txBody>
          <a:bodyPr/>
          <a:lstStyle/>
          <a:p>
            <a:pPr marL="0" indent="0">
              <a:buNone/>
            </a:pPr>
            <a:r>
              <a:rPr lang="en-US" dirty="0"/>
              <a:t>	from </a:t>
            </a:r>
            <a:r>
              <a:rPr lang="en-US" dirty="0" err="1"/>
              <a:t>keras.models</a:t>
            </a:r>
            <a:r>
              <a:rPr lang="en-US" dirty="0"/>
              <a:t> import Sequential</a:t>
            </a:r>
          </a:p>
          <a:p>
            <a:pPr marL="0" indent="0">
              <a:buNone/>
            </a:pPr>
            <a:r>
              <a:rPr lang="en-US" dirty="0"/>
              <a:t>	from </a:t>
            </a:r>
            <a:r>
              <a:rPr lang="en-US" dirty="0" err="1"/>
              <a:t>keras.layers</a:t>
            </a:r>
            <a:r>
              <a:rPr lang="en-US" dirty="0"/>
              <a:t> import Dense, Dropout, Activation</a:t>
            </a:r>
          </a:p>
          <a:p>
            <a:pPr marL="0" indent="0">
              <a:buNone/>
            </a:pPr>
            <a:endParaRPr lang="en-US" dirty="0"/>
          </a:p>
          <a:p>
            <a:pPr marL="0" indent="0">
              <a:buNone/>
            </a:pPr>
            <a:r>
              <a:rPr lang="en-US" dirty="0"/>
              <a:t>	model = Sequential()</a:t>
            </a:r>
          </a:p>
          <a:p>
            <a:pPr marL="0" indent="0">
              <a:buNone/>
            </a:pPr>
            <a:endParaRPr lang="en-US" dirty="0"/>
          </a:p>
          <a:p>
            <a:r>
              <a:rPr lang="en-US" dirty="0"/>
              <a:t> The first thing to get right is to ensure the input layer has the right number of inputs.</a:t>
            </a:r>
          </a:p>
          <a:p>
            <a:r>
              <a:rPr lang="en-US" dirty="0"/>
              <a:t> How do we know the number of layers and their types?</a:t>
            </a:r>
          </a:p>
          <a:p>
            <a:r>
              <a:rPr lang="en-US" dirty="0"/>
              <a:t> This is a very hard question. There are heuristics that we can use and often the best network structure is found through a process of </a:t>
            </a:r>
            <a:r>
              <a:rPr lang="en-US" dirty="0">
                <a:solidFill>
                  <a:srgbClr val="FF0000"/>
                </a:solidFill>
              </a:rPr>
              <a:t>trial and error </a:t>
            </a:r>
            <a:r>
              <a:rPr lang="en-US" dirty="0"/>
              <a:t>experimentation. </a:t>
            </a:r>
          </a:p>
          <a:p>
            <a:r>
              <a:rPr lang="en-US" dirty="0"/>
              <a:t>Generally, you need a network large enough to capture the structure of the problem if that helps at all.</a:t>
            </a:r>
          </a:p>
          <a:p>
            <a:pPr marL="0" indent="0">
              <a:buNone/>
            </a:pPr>
            <a:endParaRPr lang="en-US" dirty="0"/>
          </a:p>
        </p:txBody>
      </p:sp>
      <p:sp>
        <p:nvSpPr>
          <p:cNvPr id="4" name="Date Placeholder 3">
            <a:extLst>
              <a:ext uri="{FF2B5EF4-FFF2-40B4-BE49-F238E27FC236}">
                <a16:creationId xmlns:a16="http://schemas.microsoft.com/office/drawing/2014/main" id="{6FE0D7F2-1ABB-0046-AC6B-30E27C588141}"/>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352C5D2-A37D-8040-872A-9900F8B48198}"/>
              </a:ext>
            </a:extLst>
          </p:cNvPr>
          <p:cNvSpPr>
            <a:spLocks noGrp="1"/>
          </p:cNvSpPr>
          <p:nvPr>
            <p:ph type="sldNum" sz="quarter" idx="12"/>
          </p:nvPr>
        </p:nvSpPr>
        <p:spPr/>
        <p:txBody>
          <a:bodyPr/>
          <a:lstStyle/>
          <a:p>
            <a:pPr>
              <a:defRPr/>
            </a:pPr>
            <a:fld id="{5D7239ED-A247-3F49-9595-68E607AFDC4C}" type="slidenum">
              <a:rPr lang="en-US" smtClean="0"/>
              <a:pPr>
                <a:defRPr/>
              </a:pPr>
              <a:t>51</a:t>
            </a:fld>
            <a:endParaRPr lang="en-US" dirty="0"/>
          </a:p>
        </p:txBody>
      </p:sp>
      <p:sp>
        <p:nvSpPr>
          <p:cNvPr id="6" name="Footer Placeholder 5">
            <a:extLst>
              <a:ext uri="{FF2B5EF4-FFF2-40B4-BE49-F238E27FC236}">
                <a16:creationId xmlns:a16="http://schemas.microsoft.com/office/drawing/2014/main" id="{E7CB8DDA-C6E3-7D44-8279-013D50F040A6}"/>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295257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229F-BA9B-6042-9D27-0885513E08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AA4B16-CCB4-A64A-AA70-596D0104FC58}"/>
              </a:ext>
            </a:extLst>
          </p:cNvPr>
          <p:cNvSpPr>
            <a:spLocks noGrp="1"/>
          </p:cNvSpPr>
          <p:nvPr>
            <p:ph idx="1"/>
          </p:nvPr>
        </p:nvSpPr>
        <p:spPr/>
        <p:txBody>
          <a:bodyPr/>
          <a:lstStyle/>
          <a:p>
            <a:r>
              <a:rPr lang="en-US" dirty="0"/>
              <a:t>Fully connected layers are defined using the </a:t>
            </a:r>
            <a:r>
              <a:rPr lang="en-US" dirty="0">
                <a:solidFill>
                  <a:srgbClr val="FF0000"/>
                </a:solidFill>
              </a:rPr>
              <a:t>Dense</a:t>
            </a:r>
            <a:r>
              <a:rPr lang="en-US" dirty="0"/>
              <a:t> class. We can specify the number of neurons in the layer as the first argument, the initialization method as the second argument as </a:t>
            </a:r>
            <a:r>
              <a:rPr lang="en-US" b="1" dirty="0" err="1"/>
              <a:t>init</a:t>
            </a:r>
            <a:r>
              <a:rPr lang="en-US" dirty="0"/>
              <a:t> and specify the activation function using the </a:t>
            </a:r>
            <a:r>
              <a:rPr lang="en-US" b="1" dirty="0"/>
              <a:t>activation</a:t>
            </a:r>
            <a:r>
              <a:rPr lang="en-US" dirty="0"/>
              <a:t> argument.</a:t>
            </a:r>
          </a:p>
          <a:p>
            <a:endParaRPr lang="en-US" dirty="0"/>
          </a:p>
          <a:p>
            <a:r>
              <a:rPr lang="en-US" dirty="0"/>
              <a:t>For our previous example about </a:t>
            </a:r>
            <a:r>
              <a:rPr lang="en-US" dirty="0">
                <a:hlinkClick r:id="rId2"/>
              </a:rPr>
              <a:t>iris flowers dataset</a:t>
            </a:r>
            <a:r>
              <a:rPr lang="en-US" dirty="0"/>
              <a:t>. We have 4 features and 3 output classes</a:t>
            </a:r>
            <a:br>
              <a:rPr lang="en-US" dirty="0"/>
            </a:br>
            <a:endParaRPr lang="en-US" dirty="0"/>
          </a:p>
        </p:txBody>
      </p:sp>
      <p:sp>
        <p:nvSpPr>
          <p:cNvPr id="4" name="Date Placeholder 3">
            <a:extLst>
              <a:ext uri="{FF2B5EF4-FFF2-40B4-BE49-F238E27FC236}">
                <a16:creationId xmlns:a16="http://schemas.microsoft.com/office/drawing/2014/main" id="{140E7A27-F167-2B41-9F48-78CF09152171}"/>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279FF7D3-429A-174E-B542-F5F55F1ED50F}"/>
              </a:ext>
            </a:extLst>
          </p:cNvPr>
          <p:cNvSpPr>
            <a:spLocks noGrp="1"/>
          </p:cNvSpPr>
          <p:nvPr>
            <p:ph type="sldNum" sz="quarter" idx="12"/>
          </p:nvPr>
        </p:nvSpPr>
        <p:spPr/>
        <p:txBody>
          <a:bodyPr/>
          <a:lstStyle/>
          <a:p>
            <a:pPr>
              <a:defRPr/>
            </a:pPr>
            <a:fld id="{5D7239ED-A247-3F49-9595-68E607AFDC4C}" type="slidenum">
              <a:rPr lang="en-US" smtClean="0"/>
              <a:pPr>
                <a:defRPr/>
              </a:pPr>
              <a:t>52</a:t>
            </a:fld>
            <a:endParaRPr lang="en-US" dirty="0"/>
          </a:p>
        </p:txBody>
      </p:sp>
      <p:pic>
        <p:nvPicPr>
          <p:cNvPr id="6" name="Picture 5">
            <a:extLst>
              <a:ext uri="{FF2B5EF4-FFF2-40B4-BE49-F238E27FC236}">
                <a16:creationId xmlns:a16="http://schemas.microsoft.com/office/drawing/2014/main" id="{85A1A299-F084-E941-B955-0D94B140BD3E}"/>
              </a:ext>
            </a:extLst>
          </p:cNvPr>
          <p:cNvPicPr>
            <a:picLocks noChangeAspect="1"/>
          </p:cNvPicPr>
          <p:nvPr/>
        </p:nvPicPr>
        <p:blipFill>
          <a:blip r:embed="rId3"/>
          <a:stretch>
            <a:fillRect/>
          </a:stretch>
        </p:blipFill>
        <p:spPr>
          <a:xfrm>
            <a:off x="1670367" y="3957636"/>
            <a:ext cx="7127895" cy="1585913"/>
          </a:xfrm>
          <a:prstGeom prst="rect">
            <a:avLst/>
          </a:prstGeom>
        </p:spPr>
      </p:pic>
      <p:sp>
        <p:nvSpPr>
          <p:cNvPr id="7" name="Footer Placeholder 6">
            <a:extLst>
              <a:ext uri="{FF2B5EF4-FFF2-40B4-BE49-F238E27FC236}">
                <a16:creationId xmlns:a16="http://schemas.microsoft.com/office/drawing/2014/main" id="{6474A370-CFCE-6942-A3E5-6511E8B3587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854139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1F91-2A2F-3544-B0A8-C1537C1FD7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7335A3-8359-F04C-A459-C1C795A68449}"/>
              </a:ext>
            </a:extLst>
          </p:cNvPr>
          <p:cNvSpPr>
            <a:spLocks noGrp="1"/>
          </p:cNvSpPr>
          <p:nvPr>
            <p:ph idx="1"/>
          </p:nvPr>
        </p:nvSpPr>
        <p:spPr/>
        <p:txBody>
          <a:bodyPr/>
          <a:lstStyle/>
          <a:p>
            <a:r>
              <a:rPr lang="en-US" dirty="0"/>
              <a:t>The network topology of this simple one-layer neural network can be summarized as:</a:t>
            </a:r>
          </a:p>
          <a:p>
            <a:pPr marL="547687" lvl="2" indent="0">
              <a:buNone/>
            </a:pPr>
            <a:r>
              <a:rPr lang="en-US" dirty="0"/>
              <a:t>4 input </a:t>
            </a:r>
            <a:r>
              <a:rPr lang="en-US" dirty="0">
                <a:sym typeface="Wingdings" pitchFamily="2" charset="2"/>
              </a:rPr>
              <a:t>  (1 hidden layer with 8 neurons)  3 output</a:t>
            </a:r>
            <a:endParaRPr lang="en-US" dirty="0"/>
          </a:p>
          <a:p>
            <a:pPr marL="274637" lvl="1" indent="0">
              <a:buNone/>
            </a:pPr>
            <a:r>
              <a:rPr lang="en-US" dirty="0">
                <a:solidFill>
                  <a:srgbClr val="B85C00"/>
                </a:solidFill>
                <a:latin typeface="inherit"/>
              </a:rPr>
              <a:t># create model</a:t>
            </a:r>
            <a:endParaRPr lang="en-US" dirty="0">
              <a:solidFill>
                <a:srgbClr val="000000"/>
              </a:solidFill>
              <a:latin typeface="inherit"/>
            </a:endParaRPr>
          </a:p>
          <a:p>
            <a:pPr marL="274637" lvl="1" indent="0">
              <a:buNone/>
            </a:pPr>
            <a:r>
              <a:rPr lang="en-US" dirty="0">
                <a:solidFill>
                  <a:srgbClr val="002D7A"/>
                </a:solidFill>
                <a:latin typeface="inherit"/>
              </a:rPr>
              <a:t>model</a:t>
            </a:r>
            <a:r>
              <a:rPr lang="en-US" dirty="0">
                <a:solidFill>
                  <a:srgbClr val="006FE0"/>
                </a:solidFill>
                <a:latin typeface="inherit"/>
              </a:rPr>
              <a:t> = </a:t>
            </a:r>
            <a:r>
              <a:rPr lang="en-US" dirty="0">
                <a:solidFill>
                  <a:srgbClr val="004ED0"/>
                </a:solidFill>
                <a:latin typeface="inherit"/>
              </a:rPr>
              <a:t>Sequential</a:t>
            </a:r>
            <a:r>
              <a:rPr lang="en-US" dirty="0">
                <a:solidFill>
                  <a:srgbClr val="333333"/>
                </a:solidFill>
                <a:latin typeface="inherit"/>
              </a:rPr>
              <a:t>()</a:t>
            </a:r>
            <a:endParaRPr lang="en-US" dirty="0">
              <a:solidFill>
                <a:srgbClr val="000000"/>
              </a:solidFill>
              <a:latin typeface="inherit"/>
            </a:endParaRPr>
          </a:p>
          <a:p>
            <a:pPr marL="274637" lvl="1" indent="0">
              <a:buNone/>
            </a:pPr>
            <a:r>
              <a:rPr lang="en-US" dirty="0" err="1">
                <a:solidFill>
                  <a:srgbClr val="002D7A"/>
                </a:solidFill>
                <a:latin typeface="inherit"/>
              </a:rPr>
              <a:t>model</a:t>
            </a:r>
            <a:r>
              <a:rPr lang="en-US" dirty="0" err="1">
                <a:solidFill>
                  <a:srgbClr val="333333"/>
                </a:solidFill>
                <a:latin typeface="inherit"/>
              </a:rPr>
              <a:t>.</a:t>
            </a:r>
            <a:r>
              <a:rPr lang="en-US" dirty="0" err="1">
                <a:solidFill>
                  <a:srgbClr val="004ED0"/>
                </a:solidFill>
                <a:latin typeface="inherit"/>
              </a:rPr>
              <a:t>add</a:t>
            </a:r>
            <a:r>
              <a:rPr lang="en-US" dirty="0">
                <a:solidFill>
                  <a:srgbClr val="333333"/>
                </a:solidFill>
                <a:latin typeface="inherit"/>
              </a:rPr>
              <a:t>(</a:t>
            </a:r>
            <a:r>
              <a:rPr lang="en-US" dirty="0">
                <a:solidFill>
                  <a:srgbClr val="004ED0"/>
                </a:solidFill>
                <a:latin typeface="inherit"/>
              </a:rPr>
              <a:t>Dense</a:t>
            </a:r>
            <a:r>
              <a:rPr lang="en-US" dirty="0">
                <a:solidFill>
                  <a:srgbClr val="333333"/>
                </a:solidFill>
                <a:latin typeface="inherit"/>
              </a:rPr>
              <a:t>(</a:t>
            </a:r>
            <a:r>
              <a:rPr lang="en-US" dirty="0">
                <a:solidFill>
                  <a:srgbClr val="CE0000"/>
                </a:solidFill>
                <a:latin typeface="inherit"/>
              </a:rPr>
              <a:t>8</a:t>
            </a:r>
            <a:r>
              <a:rPr lang="en-US" dirty="0">
                <a:solidFill>
                  <a:srgbClr val="333333"/>
                </a:solidFill>
                <a:latin typeface="inherit"/>
              </a:rPr>
              <a:t>,</a:t>
            </a:r>
            <a:r>
              <a:rPr lang="en-US" dirty="0">
                <a:solidFill>
                  <a:srgbClr val="006FE0"/>
                </a:solidFill>
                <a:latin typeface="inherit"/>
              </a:rPr>
              <a:t> </a:t>
            </a:r>
            <a:r>
              <a:rPr lang="en-US" dirty="0" err="1">
                <a:solidFill>
                  <a:srgbClr val="002D7A"/>
                </a:solidFill>
                <a:latin typeface="inherit"/>
              </a:rPr>
              <a:t>input_dim</a:t>
            </a:r>
            <a:r>
              <a:rPr lang="en-US" dirty="0">
                <a:solidFill>
                  <a:srgbClr val="006FE0"/>
                </a:solidFill>
                <a:latin typeface="inherit"/>
              </a:rPr>
              <a:t>=</a:t>
            </a:r>
            <a:r>
              <a:rPr lang="en-US" dirty="0">
                <a:solidFill>
                  <a:srgbClr val="CE0000"/>
                </a:solidFill>
                <a:latin typeface="inherit"/>
              </a:rPr>
              <a:t>4</a:t>
            </a:r>
            <a:r>
              <a:rPr lang="en-US" dirty="0">
                <a:solidFill>
                  <a:srgbClr val="333333"/>
                </a:solidFill>
                <a:latin typeface="inherit"/>
              </a:rPr>
              <a:t>,</a:t>
            </a:r>
            <a:r>
              <a:rPr lang="en-US" dirty="0">
                <a:solidFill>
                  <a:srgbClr val="006FE0"/>
                </a:solidFill>
                <a:latin typeface="inherit"/>
              </a:rPr>
              <a:t> </a:t>
            </a:r>
            <a:r>
              <a:rPr lang="en-US" dirty="0">
                <a:solidFill>
                  <a:srgbClr val="002D7A"/>
                </a:solidFill>
                <a:latin typeface="inherit"/>
              </a:rPr>
              <a:t>activation</a:t>
            </a:r>
            <a:r>
              <a:rPr lang="en-US" dirty="0">
                <a:solidFill>
                  <a:srgbClr val="006FE0"/>
                </a:solidFill>
                <a:latin typeface="inherit"/>
              </a:rPr>
              <a:t>=</a:t>
            </a:r>
            <a:r>
              <a:rPr lang="en-US" dirty="0">
                <a:solidFill>
                  <a:srgbClr val="008000"/>
                </a:solidFill>
                <a:latin typeface="inherit"/>
              </a:rPr>
              <a:t>'</a:t>
            </a:r>
            <a:r>
              <a:rPr lang="en-US" dirty="0" err="1">
                <a:solidFill>
                  <a:srgbClr val="008000"/>
                </a:solidFill>
                <a:latin typeface="inherit"/>
              </a:rPr>
              <a:t>relu</a:t>
            </a:r>
            <a:r>
              <a:rPr lang="en-US" dirty="0">
                <a:solidFill>
                  <a:srgbClr val="008000"/>
                </a:solidFill>
                <a:latin typeface="inherit"/>
              </a:rPr>
              <a:t>'</a:t>
            </a:r>
            <a:r>
              <a:rPr lang="en-US" dirty="0">
                <a:solidFill>
                  <a:srgbClr val="333333"/>
                </a:solidFill>
                <a:latin typeface="inherit"/>
              </a:rPr>
              <a:t>))</a:t>
            </a:r>
            <a:endParaRPr lang="en-US" dirty="0">
              <a:solidFill>
                <a:srgbClr val="000000"/>
              </a:solidFill>
              <a:latin typeface="inherit"/>
            </a:endParaRPr>
          </a:p>
          <a:p>
            <a:pPr marL="274637" lvl="1" indent="0">
              <a:buNone/>
            </a:pPr>
            <a:r>
              <a:rPr lang="en-US" dirty="0" err="1">
                <a:solidFill>
                  <a:srgbClr val="002D7A"/>
                </a:solidFill>
                <a:latin typeface="inherit"/>
              </a:rPr>
              <a:t>model</a:t>
            </a:r>
            <a:r>
              <a:rPr lang="en-US" dirty="0" err="1">
                <a:solidFill>
                  <a:srgbClr val="333333"/>
                </a:solidFill>
                <a:latin typeface="inherit"/>
              </a:rPr>
              <a:t>.</a:t>
            </a:r>
            <a:r>
              <a:rPr lang="en-US" dirty="0" err="1">
                <a:solidFill>
                  <a:srgbClr val="004ED0"/>
                </a:solidFill>
                <a:latin typeface="inherit"/>
              </a:rPr>
              <a:t>add</a:t>
            </a:r>
            <a:r>
              <a:rPr lang="en-US" dirty="0">
                <a:solidFill>
                  <a:srgbClr val="333333"/>
                </a:solidFill>
                <a:latin typeface="inherit"/>
              </a:rPr>
              <a:t>(</a:t>
            </a:r>
            <a:r>
              <a:rPr lang="en-US" dirty="0">
                <a:solidFill>
                  <a:srgbClr val="004ED0"/>
                </a:solidFill>
                <a:latin typeface="inherit"/>
              </a:rPr>
              <a:t>Dense</a:t>
            </a:r>
            <a:r>
              <a:rPr lang="en-US" dirty="0">
                <a:solidFill>
                  <a:srgbClr val="333333"/>
                </a:solidFill>
                <a:latin typeface="inherit"/>
              </a:rPr>
              <a:t>(</a:t>
            </a:r>
            <a:r>
              <a:rPr lang="en-US" dirty="0">
                <a:solidFill>
                  <a:srgbClr val="CE0000"/>
                </a:solidFill>
                <a:latin typeface="inherit"/>
              </a:rPr>
              <a:t>3</a:t>
            </a:r>
            <a:r>
              <a:rPr lang="en-US" dirty="0">
                <a:solidFill>
                  <a:srgbClr val="333333"/>
                </a:solidFill>
                <a:latin typeface="inherit"/>
              </a:rPr>
              <a:t>,</a:t>
            </a:r>
            <a:r>
              <a:rPr lang="en-US" dirty="0">
                <a:solidFill>
                  <a:srgbClr val="006FE0"/>
                </a:solidFill>
                <a:latin typeface="inherit"/>
              </a:rPr>
              <a:t> </a:t>
            </a:r>
            <a:r>
              <a:rPr lang="en-US" dirty="0">
                <a:solidFill>
                  <a:srgbClr val="002D7A"/>
                </a:solidFill>
                <a:latin typeface="inherit"/>
              </a:rPr>
              <a:t>activation</a:t>
            </a:r>
            <a:r>
              <a:rPr lang="en-US" dirty="0">
                <a:solidFill>
                  <a:srgbClr val="006FE0"/>
                </a:solidFill>
                <a:latin typeface="inherit"/>
              </a:rPr>
              <a:t>=</a:t>
            </a:r>
            <a:r>
              <a:rPr lang="en-US" dirty="0">
                <a:solidFill>
                  <a:srgbClr val="008000"/>
                </a:solidFill>
                <a:latin typeface="inherit"/>
              </a:rPr>
              <a:t>‘</a:t>
            </a:r>
            <a:r>
              <a:rPr lang="en-US" dirty="0" err="1">
                <a:solidFill>
                  <a:srgbClr val="008000"/>
                </a:solidFill>
                <a:latin typeface="inherit"/>
              </a:rPr>
              <a:t>softmax</a:t>
            </a:r>
            <a:r>
              <a:rPr lang="en-US" dirty="0">
                <a:solidFill>
                  <a:srgbClr val="008000"/>
                </a:solidFill>
                <a:latin typeface="inherit"/>
              </a:rPr>
              <a:t>’</a:t>
            </a:r>
            <a:r>
              <a:rPr lang="en-US" dirty="0">
                <a:solidFill>
                  <a:srgbClr val="333333"/>
                </a:solidFill>
                <a:latin typeface="inherit"/>
              </a:rPr>
              <a:t>))</a:t>
            </a:r>
            <a:endParaRPr lang="en-US" dirty="0">
              <a:solidFill>
                <a:srgbClr val="000000"/>
              </a:solidFill>
              <a:latin typeface="inherit"/>
            </a:endParaRPr>
          </a:p>
          <a:p>
            <a:pPr marL="274637" lvl="1" indent="0">
              <a:buNone/>
            </a:pPr>
            <a:r>
              <a:rPr lang="en-US" dirty="0" err="1">
                <a:solidFill>
                  <a:srgbClr val="002D7A"/>
                </a:solidFill>
                <a:latin typeface="inherit"/>
              </a:rPr>
              <a:t>model.compile</a:t>
            </a:r>
            <a:r>
              <a:rPr lang="en-US" dirty="0">
                <a:solidFill>
                  <a:srgbClr val="002D7A"/>
                </a:solidFill>
                <a:latin typeface="inherit"/>
              </a:rPr>
              <a:t>(loss=</a:t>
            </a:r>
            <a:r>
              <a:rPr lang="en-US" dirty="0">
                <a:solidFill>
                  <a:schemeClr val="accent1"/>
                </a:solidFill>
                <a:latin typeface="inherit"/>
              </a:rPr>
              <a:t>'</a:t>
            </a:r>
            <a:r>
              <a:rPr lang="en-US" dirty="0" err="1">
                <a:solidFill>
                  <a:schemeClr val="accent1"/>
                </a:solidFill>
                <a:latin typeface="inherit"/>
              </a:rPr>
              <a:t>categorical_crossentropy</a:t>
            </a:r>
            <a:r>
              <a:rPr lang="en-US" dirty="0">
                <a:solidFill>
                  <a:srgbClr val="002D7A"/>
                </a:solidFill>
                <a:latin typeface="inherit"/>
              </a:rPr>
              <a:t>', optimizer='</a:t>
            </a:r>
            <a:r>
              <a:rPr lang="en-US" dirty="0" err="1">
                <a:solidFill>
                  <a:schemeClr val="accent1"/>
                </a:solidFill>
                <a:latin typeface="inherit"/>
              </a:rPr>
              <a:t>adam</a:t>
            </a:r>
            <a:r>
              <a:rPr lang="en-US" dirty="0">
                <a:solidFill>
                  <a:srgbClr val="002D7A"/>
                </a:solidFill>
                <a:latin typeface="inherit"/>
              </a:rPr>
              <a:t>', metrics=['</a:t>
            </a:r>
            <a:r>
              <a:rPr lang="en-US" dirty="0">
                <a:solidFill>
                  <a:schemeClr val="accent1"/>
                </a:solidFill>
                <a:latin typeface="inherit"/>
              </a:rPr>
              <a:t>accuracy</a:t>
            </a:r>
            <a:r>
              <a:rPr lang="en-US" dirty="0">
                <a:solidFill>
                  <a:srgbClr val="002D7A"/>
                </a:solidFill>
                <a:latin typeface="inherit"/>
              </a:rPr>
              <a:t>'])</a:t>
            </a:r>
          </a:p>
          <a:p>
            <a:pPr marL="274637" lvl="1" indent="0">
              <a:buNone/>
            </a:pPr>
            <a:r>
              <a:rPr lang="en-US" dirty="0" err="1">
                <a:solidFill>
                  <a:srgbClr val="002D7A"/>
                </a:solidFill>
                <a:latin typeface="inherit"/>
              </a:rPr>
              <a:t>model.fit</a:t>
            </a:r>
            <a:r>
              <a:rPr lang="en-US" dirty="0">
                <a:solidFill>
                  <a:srgbClr val="002D7A"/>
                </a:solidFill>
                <a:latin typeface="inherit"/>
              </a:rPr>
              <a:t>(X, Y, epochs=150, </a:t>
            </a:r>
            <a:r>
              <a:rPr lang="en-US" dirty="0" err="1">
                <a:solidFill>
                  <a:srgbClr val="002D7A"/>
                </a:solidFill>
                <a:latin typeface="inherit"/>
              </a:rPr>
              <a:t>batch_size</a:t>
            </a:r>
            <a:r>
              <a:rPr lang="en-US" dirty="0">
                <a:solidFill>
                  <a:srgbClr val="002D7A"/>
                </a:solidFill>
                <a:latin typeface="inherit"/>
              </a:rPr>
              <a:t>=5)</a:t>
            </a:r>
          </a:p>
          <a:p>
            <a:r>
              <a:rPr lang="en-US" dirty="0"/>
              <a:t>Compiling the model uses the efficient numerical libraries under the covers such as Theano or TensorFlow. The backend automatically chooses the best way to represent the network for training and making predictions to run on your hardware, such as CPU or GPU or even distributed.</a:t>
            </a:r>
          </a:p>
          <a:p>
            <a:r>
              <a:rPr lang="en-US" dirty="0"/>
              <a:t>Again, these can be chosen experimentally by trial and error.</a:t>
            </a:r>
          </a:p>
        </p:txBody>
      </p:sp>
      <p:sp>
        <p:nvSpPr>
          <p:cNvPr id="4" name="Date Placeholder 3">
            <a:extLst>
              <a:ext uri="{FF2B5EF4-FFF2-40B4-BE49-F238E27FC236}">
                <a16:creationId xmlns:a16="http://schemas.microsoft.com/office/drawing/2014/main" id="{0E869C94-836B-144C-9B3E-9A436AD9F94C}"/>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85B3A8BA-76FD-4046-91D2-2B9024C0794E}"/>
              </a:ext>
            </a:extLst>
          </p:cNvPr>
          <p:cNvSpPr>
            <a:spLocks noGrp="1"/>
          </p:cNvSpPr>
          <p:nvPr>
            <p:ph type="sldNum" sz="quarter" idx="12"/>
          </p:nvPr>
        </p:nvSpPr>
        <p:spPr/>
        <p:txBody>
          <a:bodyPr/>
          <a:lstStyle/>
          <a:p>
            <a:pPr>
              <a:defRPr/>
            </a:pPr>
            <a:fld id="{5D7239ED-A247-3F49-9595-68E607AFDC4C}" type="slidenum">
              <a:rPr lang="en-US" smtClean="0"/>
              <a:pPr>
                <a:defRPr/>
              </a:pPr>
              <a:t>53</a:t>
            </a:fld>
            <a:endParaRPr lang="en-US" dirty="0"/>
          </a:p>
        </p:txBody>
      </p:sp>
      <p:sp>
        <p:nvSpPr>
          <p:cNvPr id="6" name="Footer Placeholder 5">
            <a:extLst>
              <a:ext uri="{FF2B5EF4-FFF2-40B4-BE49-F238E27FC236}">
                <a16:creationId xmlns:a16="http://schemas.microsoft.com/office/drawing/2014/main" id="{D77E2CEC-8651-B14F-81DC-F8A384448C7B}"/>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476752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AF68-E97D-DB45-9E2E-191592299F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1E1B78-4D58-824C-A396-0973202E514B}"/>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3A4A91E-8617-5E49-B561-D49363CBB7DB}"/>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3CFFF324-B0AD-E449-BE88-FC89FEAF7FB5}"/>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3FBAB72F-8C56-5D4E-9E2E-DDA9512CEC98}"/>
              </a:ext>
            </a:extLst>
          </p:cNvPr>
          <p:cNvSpPr>
            <a:spLocks noGrp="1"/>
          </p:cNvSpPr>
          <p:nvPr>
            <p:ph type="sldNum" sz="quarter" idx="12"/>
          </p:nvPr>
        </p:nvSpPr>
        <p:spPr/>
        <p:txBody>
          <a:bodyPr/>
          <a:lstStyle/>
          <a:p>
            <a:pPr>
              <a:defRPr/>
            </a:pPr>
            <a:fld id="{5D7239ED-A247-3F49-9595-68E607AFDC4C}" type="slidenum">
              <a:rPr lang="en-US" smtClean="0"/>
              <a:pPr>
                <a:defRPr/>
              </a:pPr>
              <a:t>54</a:t>
            </a:fld>
            <a:endParaRPr lang="en-US" dirty="0"/>
          </a:p>
        </p:txBody>
      </p:sp>
      <p:pic>
        <p:nvPicPr>
          <p:cNvPr id="7" name="Picture 6">
            <a:extLst>
              <a:ext uri="{FF2B5EF4-FFF2-40B4-BE49-F238E27FC236}">
                <a16:creationId xmlns:a16="http://schemas.microsoft.com/office/drawing/2014/main" id="{F8AFB3FD-6BEA-CD4A-990D-324677EDFF68}"/>
              </a:ext>
            </a:extLst>
          </p:cNvPr>
          <p:cNvPicPr>
            <a:picLocks noChangeAspect="1"/>
          </p:cNvPicPr>
          <p:nvPr/>
        </p:nvPicPr>
        <p:blipFill>
          <a:blip r:embed="rId2"/>
          <a:stretch>
            <a:fillRect/>
          </a:stretch>
        </p:blipFill>
        <p:spPr>
          <a:xfrm>
            <a:off x="211099" y="300038"/>
            <a:ext cx="8241239" cy="5865218"/>
          </a:xfrm>
          <a:prstGeom prst="rect">
            <a:avLst/>
          </a:prstGeom>
        </p:spPr>
      </p:pic>
      <p:sp>
        <p:nvSpPr>
          <p:cNvPr id="8" name="Rectangle 7">
            <a:extLst>
              <a:ext uri="{FF2B5EF4-FFF2-40B4-BE49-F238E27FC236}">
                <a16:creationId xmlns:a16="http://schemas.microsoft.com/office/drawing/2014/main" id="{10FFBF5A-6201-6447-935D-B84CF2E20393}"/>
              </a:ext>
            </a:extLst>
          </p:cNvPr>
          <p:cNvSpPr/>
          <p:nvPr/>
        </p:nvSpPr>
        <p:spPr>
          <a:xfrm>
            <a:off x="8452338" y="692744"/>
            <a:ext cx="3425337" cy="3139321"/>
          </a:xfrm>
          <a:prstGeom prst="rect">
            <a:avLst/>
          </a:prstGeom>
        </p:spPr>
        <p:txBody>
          <a:bodyPr wrap="square">
            <a:spAutoFit/>
          </a:bodyPr>
          <a:lstStyle/>
          <a:p>
            <a:r>
              <a:rPr lang="en-US" dirty="0">
                <a:solidFill>
                  <a:srgbClr val="333333"/>
                </a:solidFill>
                <a:latin typeface="Times New Roman" panose="02020603050405020304" pitchFamily="18" charset="0"/>
              </a:rPr>
              <a:t>Notice that the </a:t>
            </a:r>
            <a:r>
              <a:rPr lang="en-US" dirty="0"/>
              <a:t>Dense</a:t>
            </a:r>
            <a:r>
              <a:rPr lang="en-US" dirty="0">
                <a:solidFill>
                  <a:srgbClr val="333333"/>
                </a:solidFill>
                <a:latin typeface="Times New Roman" panose="02020603050405020304" pitchFamily="18" charset="0"/>
              </a:rPr>
              <a:t> layer initialized the connection </a:t>
            </a:r>
            <a:r>
              <a:rPr lang="en-US" dirty="0">
                <a:solidFill>
                  <a:srgbClr val="FF0000"/>
                </a:solidFill>
                <a:latin typeface="Times New Roman" panose="02020603050405020304" pitchFamily="18" charset="0"/>
              </a:rPr>
              <a:t>weights randomly</a:t>
            </a:r>
            <a:r>
              <a:rPr lang="en-US" dirty="0">
                <a:solidFill>
                  <a:srgbClr val="333333"/>
                </a:solidFill>
                <a:latin typeface="Times New Roman" panose="02020603050405020304" pitchFamily="18" charset="0"/>
              </a:rPr>
              <a:t>, and the </a:t>
            </a:r>
            <a:r>
              <a:rPr lang="en-US" dirty="0">
                <a:solidFill>
                  <a:srgbClr val="FF0000"/>
                </a:solidFill>
                <a:latin typeface="Times New Roman" panose="02020603050405020304" pitchFamily="18" charset="0"/>
              </a:rPr>
              <a:t>biases were initialized to zeros</a:t>
            </a:r>
            <a:r>
              <a:rPr lang="en-US" dirty="0">
                <a:solidFill>
                  <a:srgbClr val="333333"/>
                </a:solidFill>
                <a:latin typeface="Times New Roman" panose="02020603050405020304" pitchFamily="18" charset="0"/>
              </a:rPr>
              <a:t>, which is fine. If you ever want to use a different initialization method, you can set </a:t>
            </a:r>
            <a:r>
              <a:rPr lang="en-US" dirty="0" err="1"/>
              <a:t>kernel_initializer</a:t>
            </a:r>
            <a:r>
              <a:rPr lang="en-US" dirty="0">
                <a:solidFill>
                  <a:srgbClr val="333333"/>
                </a:solidFill>
                <a:latin typeface="Times New Roman" panose="02020603050405020304" pitchFamily="18" charset="0"/>
              </a:rPr>
              <a:t> (</a:t>
            </a:r>
            <a:r>
              <a:rPr lang="en-US" i="1" dirty="0">
                <a:solidFill>
                  <a:srgbClr val="333333"/>
                </a:solidFill>
                <a:latin typeface="Times New Roman" panose="02020603050405020304" pitchFamily="18" charset="0"/>
              </a:rPr>
              <a:t>kernel</a:t>
            </a:r>
            <a:r>
              <a:rPr lang="en-US" dirty="0">
                <a:solidFill>
                  <a:srgbClr val="333333"/>
                </a:solidFill>
                <a:latin typeface="Times New Roman" panose="02020603050405020304" pitchFamily="18" charset="0"/>
              </a:rPr>
              <a:t> is another name for the matrix of connection weights) or </a:t>
            </a:r>
            <a:r>
              <a:rPr lang="en-US" dirty="0" err="1"/>
              <a:t>bias_initializer</a:t>
            </a:r>
            <a:r>
              <a:rPr lang="en-US" dirty="0">
                <a:solidFill>
                  <a:srgbClr val="333333"/>
                </a:solidFill>
                <a:latin typeface="Times New Roman" panose="02020603050405020304" pitchFamily="18" charset="0"/>
              </a:rPr>
              <a:t> when creating the layer.</a:t>
            </a:r>
            <a:endParaRPr lang="en-US" dirty="0"/>
          </a:p>
        </p:txBody>
      </p:sp>
    </p:spTree>
    <p:extLst>
      <p:ext uri="{BB962C8B-B14F-4D97-AF65-F5344CB8AC3E}">
        <p14:creationId xmlns:p14="http://schemas.microsoft.com/office/powerpoint/2010/main" val="1631521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5A82-6E95-C045-9BFF-494668E26C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CE6FFE-34DC-4D41-BB33-B5370560ABDA}"/>
              </a:ext>
            </a:extLst>
          </p:cNvPr>
          <p:cNvSpPr>
            <a:spLocks noGrp="1"/>
          </p:cNvSpPr>
          <p:nvPr>
            <p:ph idx="1"/>
          </p:nvPr>
        </p:nvSpPr>
        <p:spPr>
          <a:xfrm>
            <a:off x="314325" y="2555568"/>
            <a:ext cx="11636375" cy="3616632"/>
          </a:xfrm>
        </p:spPr>
        <p:txBody>
          <a:bodyPr/>
          <a:lstStyle/>
          <a:p>
            <a:r>
              <a:rPr lang="en-US" dirty="0"/>
              <a:t>This code requires some explanation. First, we use the "</a:t>
            </a:r>
            <a:r>
              <a:rPr lang="en-US" dirty="0" err="1"/>
              <a:t>sparse_categorical_crossentropy</a:t>
            </a:r>
            <a:r>
              <a:rPr lang="en-US" dirty="0"/>
              <a:t>" loss because we have </a:t>
            </a:r>
            <a:r>
              <a:rPr lang="en-US" dirty="0">
                <a:solidFill>
                  <a:srgbClr val="FF0000"/>
                </a:solidFill>
              </a:rPr>
              <a:t>sparse labels</a:t>
            </a:r>
            <a:r>
              <a:rPr lang="en-US" dirty="0"/>
              <a:t>, and the classes are exclusive. If instead we had one target probability per class for each instance (such as one-hot vectors, e.g. [0., 0., 0., 1., 0., 0., 0., 0., 0., 0.] to represent class 3), then we would need to use the "</a:t>
            </a:r>
            <a:r>
              <a:rPr lang="en-US" dirty="0" err="1"/>
              <a:t>categorical_crossentropy</a:t>
            </a:r>
            <a:r>
              <a:rPr lang="en-US" dirty="0"/>
              <a:t>" loss instead.</a:t>
            </a:r>
          </a:p>
          <a:p>
            <a:r>
              <a:rPr lang="en-US" dirty="0"/>
              <a:t> If we were doing binary classification (with one or more binary labels), then we would use the "sigmoid" (i.e., logistic) activation function in the output layer instead of the "</a:t>
            </a:r>
            <a:r>
              <a:rPr lang="en-US" dirty="0" err="1"/>
              <a:t>softmax</a:t>
            </a:r>
            <a:r>
              <a:rPr lang="en-US" dirty="0"/>
              <a:t>" activation function, and we would use the "</a:t>
            </a:r>
            <a:r>
              <a:rPr lang="en-US" dirty="0" err="1"/>
              <a:t>binary_crossentropy</a:t>
            </a:r>
            <a:r>
              <a:rPr lang="en-US" dirty="0"/>
              <a:t>" loss.</a:t>
            </a:r>
          </a:p>
          <a:p>
            <a:r>
              <a:rPr lang="en-US" dirty="0"/>
              <a:t>Regarding the optimizer, "</a:t>
            </a:r>
            <a:r>
              <a:rPr lang="en-US" dirty="0" err="1"/>
              <a:t>sgd</a:t>
            </a:r>
            <a:r>
              <a:rPr lang="en-US" dirty="0"/>
              <a:t>" means that we will train the model using simple Stochastic Gradient Descent.</a:t>
            </a:r>
          </a:p>
        </p:txBody>
      </p:sp>
      <p:sp>
        <p:nvSpPr>
          <p:cNvPr id="4" name="Date Placeholder 3">
            <a:extLst>
              <a:ext uri="{FF2B5EF4-FFF2-40B4-BE49-F238E27FC236}">
                <a16:creationId xmlns:a16="http://schemas.microsoft.com/office/drawing/2014/main" id="{5D953084-7E62-FD46-804A-1821A5F558FD}"/>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D11A0E87-2663-B748-8C23-72930A4F8D63}"/>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D68C9037-B14A-6D48-BEA5-CB481E328EF7}"/>
              </a:ext>
            </a:extLst>
          </p:cNvPr>
          <p:cNvSpPr>
            <a:spLocks noGrp="1"/>
          </p:cNvSpPr>
          <p:nvPr>
            <p:ph type="sldNum" sz="quarter" idx="12"/>
          </p:nvPr>
        </p:nvSpPr>
        <p:spPr/>
        <p:txBody>
          <a:bodyPr/>
          <a:lstStyle/>
          <a:p>
            <a:pPr>
              <a:defRPr/>
            </a:pPr>
            <a:fld id="{5D7239ED-A247-3F49-9595-68E607AFDC4C}" type="slidenum">
              <a:rPr lang="en-US" smtClean="0"/>
              <a:pPr>
                <a:defRPr/>
              </a:pPr>
              <a:t>55</a:t>
            </a:fld>
            <a:endParaRPr lang="en-US" dirty="0"/>
          </a:p>
        </p:txBody>
      </p:sp>
      <p:pic>
        <p:nvPicPr>
          <p:cNvPr id="7" name="Picture 6">
            <a:extLst>
              <a:ext uri="{FF2B5EF4-FFF2-40B4-BE49-F238E27FC236}">
                <a16:creationId xmlns:a16="http://schemas.microsoft.com/office/drawing/2014/main" id="{A52FADF2-CC87-084E-99A3-D55C4F24E056}"/>
              </a:ext>
            </a:extLst>
          </p:cNvPr>
          <p:cNvPicPr>
            <a:picLocks noChangeAspect="1"/>
          </p:cNvPicPr>
          <p:nvPr/>
        </p:nvPicPr>
        <p:blipFill>
          <a:blip r:embed="rId2"/>
          <a:stretch>
            <a:fillRect/>
          </a:stretch>
        </p:blipFill>
        <p:spPr>
          <a:xfrm>
            <a:off x="189523" y="117475"/>
            <a:ext cx="9411677" cy="2438093"/>
          </a:xfrm>
          <a:prstGeom prst="rect">
            <a:avLst/>
          </a:prstGeom>
        </p:spPr>
      </p:pic>
    </p:spTree>
    <p:extLst>
      <p:ext uri="{BB962C8B-B14F-4D97-AF65-F5344CB8AC3E}">
        <p14:creationId xmlns:p14="http://schemas.microsoft.com/office/powerpoint/2010/main" val="1483839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B4B8D-D508-D744-AA67-05C86F6DA54C}"/>
              </a:ext>
            </a:extLst>
          </p:cNvPr>
          <p:cNvSpPr>
            <a:spLocks noGrp="1"/>
          </p:cNvSpPr>
          <p:nvPr>
            <p:ph type="title"/>
          </p:nvPr>
        </p:nvSpPr>
        <p:spPr/>
        <p:txBody>
          <a:bodyPr/>
          <a:lstStyle/>
          <a:p>
            <a:r>
              <a:rPr lang="en-US" dirty="0"/>
              <a:t>Optimizer, loss, and metrics</a:t>
            </a:r>
          </a:p>
        </p:txBody>
      </p:sp>
      <p:sp>
        <p:nvSpPr>
          <p:cNvPr id="3" name="Content Placeholder 2">
            <a:extLst>
              <a:ext uri="{FF2B5EF4-FFF2-40B4-BE49-F238E27FC236}">
                <a16:creationId xmlns:a16="http://schemas.microsoft.com/office/drawing/2014/main" id="{D7E94D50-EE28-214C-BA72-15669D8763DD}"/>
              </a:ext>
            </a:extLst>
          </p:cNvPr>
          <p:cNvSpPr>
            <a:spLocks noGrp="1"/>
          </p:cNvSpPr>
          <p:nvPr>
            <p:ph idx="1"/>
          </p:nvPr>
        </p:nvSpPr>
        <p:spPr/>
        <p:txBody>
          <a:bodyPr/>
          <a:lstStyle/>
          <a:p>
            <a:endParaRPr lang="en-US" dirty="0"/>
          </a:p>
          <a:p>
            <a:endParaRPr lang="en-US" dirty="0"/>
          </a:p>
          <a:p>
            <a:r>
              <a:rPr lang="en-US" dirty="0"/>
              <a:t>The loss function is used to optimize your model. This is the function that will get minimized by the optimizer.</a:t>
            </a:r>
          </a:p>
          <a:p>
            <a:endParaRPr lang="en-US" dirty="0"/>
          </a:p>
          <a:p>
            <a:r>
              <a:rPr lang="en-US" dirty="0"/>
              <a:t>A metric is used to judge the performance of your model. This is only for you to look at and has nothing to do with the optimization process.</a:t>
            </a:r>
          </a:p>
          <a:p>
            <a:endParaRPr lang="en-US" dirty="0"/>
          </a:p>
        </p:txBody>
      </p:sp>
      <p:sp>
        <p:nvSpPr>
          <p:cNvPr id="4" name="Date Placeholder 3">
            <a:extLst>
              <a:ext uri="{FF2B5EF4-FFF2-40B4-BE49-F238E27FC236}">
                <a16:creationId xmlns:a16="http://schemas.microsoft.com/office/drawing/2014/main" id="{88D6E324-05AC-8D4B-AE89-7494C6C1729D}"/>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1C5C53E6-75AA-044A-B34B-8EE606F38DE1}"/>
              </a:ext>
            </a:extLst>
          </p:cNvPr>
          <p:cNvSpPr>
            <a:spLocks noGrp="1"/>
          </p:cNvSpPr>
          <p:nvPr>
            <p:ph type="sldNum" sz="quarter" idx="12"/>
          </p:nvPr>
        </p:nvSpPr>
        <p:spPr/>
        <p:txBody>
          <a:bodyPr/>
          <a:lstStyle/>
          <a:p>
            <a:pPr>
              <a:defRPr/>
            </a:pPr>
            <a:fld id="{5D7239ED-A247-3F49-9595-68E607AFDC4C}" type="slidenum">
              <a:rPr lang="en-US" smtClean="0"/>
              <a:pPr>
                <a:defRPr/>
              </a:pPr>
              <a:t>56</a:t>
            </a:fld>
            <a:endParaRPr lang="en-US" dirty="0"/>
          </a:p>
        </p:txBody>
      </p:sp>
      <p:sp>
        <p:nvSpPr>
          <p:cNvPr id="6" name="Rectangle 5">
            <a:extLst>
              <a:ext uri="{FF2B5EF4-FFF2-40B4-BE49-F238E27FC236}">
                <a16:creationId xmlns:a16="http://schemas.microsoft.com/office/drawing/2014/main" id="{1F8EF95D-A271-F44F-9A97-C87668683122}"/>
              </a:ext>
            </a:extLst>
          </p:cNvPr>
          <p:cNvSpPr/>
          <p:nvPr/>
        </p:nvSpPr>
        <p:spPr>
          <a:xfrm>
            <a:off x="1047749" y="1865679"/>
            <a:ext cx="9561513" cy="369332"/>
          </a:xfrm>
          <a:prstGeom prst="rect">
            <a:avLst/>
          </a:prstGeom>
        </p:spPr>
        <p:txBody>
          <a:bodyPr wrap="square">
            <a:spAutoFit/>
          </a:bodyPr>
          <a:lstStyle/>
          <a:p>
            <a:pPr marL="274637" lvl="1" indent="0">
              <a:buNone/>
            </a:pPr>
            <a:r>
              <a:rPr lang="en-US" dirty="0" err="1">
                <a:solidFill>
                  <a:srgbClr val="002D7A"/>
                </a:solidFill>
                <a:latin typeface="inherit"/>
              </a:rPr>
              <a:t>model.compile</a:t>
            </a:r>
            <a:r>
              <a:rPr lang="en-US" dirty="0">
                <a:solidFill>
                  <a:srgbClr val="002D7A"/>
                </a:solidFill>
                <a:latin typeface="inherit"/>
              </a:rPr>
              <a:t>(loss=</a:t>
            </a:r>
            <a:r>
              <a:rPr lang="en-US" dirty="0">
                <a:solidFill>
                  <a:schemeClr val="accent1"/>
                </a:solidFill>
                <a:latin typeface="inherit"/>
              </a:rPr>
              <a:t>'</a:t>
            </a:r>
            <a:r>
              <a:rPr lang="en-US" dirty="0" err="1">
                <a:solidFill>
                  <a:schemeClr val="accent1"/>
                </a:solidFill>
                <a:latin typeface="inherit"/>
              </a:rPr>
              <a:t>categorical_crossentropy</a:t>
            </a:r>
            <a:r>
              <a:rPr lang="en-US" dirty="0">
                <a:solidFill>
                  <a:srgbClr val="002D7A"/>
                </a:solidFill>
                <a:latin typeface="inherit"/>
              </a:rPr>
              <a:t>', optimizer='</a:t>
            </a:r>
            <a:r>
              <a:rPr lang="en-US" dirty="0" err="1">
                <a:solidFill>
                  <a:schemeClr val="accent1"/>
                </a:solidFill>
                <a:latin typeface="inherit"/>
              </a:rPr>
              <a:t>adam</a:t>
            </a:r>
            <a:r>
              <a:rPr lang="en-US" dirty="0">
                <a:solidFill>
                  <a:srgbClr val="002D7A"/>
                </a:solidFill>
                <a:latin typeface="inherit"/>
              </a:rPr>
              <a:t>', metrics=['</a:t>
            </a:r>
            <a:r>
              <a:rPr lang="en-US" dirty="0">
                <a:solidFill>
                  <a:schemeClr val="accent1"/>
                </a:solidFill>
                <a:latin typeface="inherit"/>
              </a:rPr>
              <a:t>accuracy</a:t>
            </a:r>
            <a:r>
              <a:rPr lang="en-US" dirty="0">
                <a:solidFill>
                  <a:srgbClr val="002D7A"/>
                </a:solidFill>
                <a:latin typeface="inherit"/>
              </a:rPr>
              <a:t>'])</a:t>
            </a:r>
          </a:p>
        </p:txBody>
      </p:sp>
      <p:sp>
        <p:nvSpPr>
          <p:cNvPr id="7" name="Rectangle 6">
            <a:extLst>
              <a:ext uri="{FF2B5EF4-FFF2-40B4-BE49-F238E27FC236}">
                <a16:creationId xmlns:a16="http://schemas.microsoft.com/office/drawing/2014/main" id="{4BD178BC-FA77-B144-A6B3-9A746CB409B1}"/>
              </a:ext>
            </a:extLst>
          </p:cNvPr>
          <p:cNvSpPr/>
          <p:nvPr/>
        </p:nvSpPr>
        <p:spPr>
          <a:xfrm>
            <a:off x="3095308" y="4921865"/>
            <a:ext cx="4869180" cy="646331"/>
          </a:xfrm>
          <a:prstGeom prst="rect">
            <a:avLst/>
          </a:prstGeom>
        </p:spPr>
        <p:txBody>
          <a:bodyPr wrap="square">
            <a:spAutoFit/>
          </a:bodyPr>
          <a:lstStyle/>
          <a:p>
            <a:pPr algn="ctr"/>
            <a:r>
              <a:rPr lang="en-US" dirty="0" err="1">
                <a:solidFill>
                  <a:srgbClr val="880000"/>
                </a:solidFill>
              </a:rPr>
              <a:t>sgd</a:t>
            </a:r>
            <a:r>
              <a:rPr lang="en-US" dirty="0">
                <a:solidFill>
                  <a:srgbClr val="880000"/>
                </a:solidFill>
              </a:rPr>
              <a:t> = SGD(</a:t>
            </a:r>
            <a:r>
              <a:rPr lang="en-US" dirty="0" err="1">
                <a:solidFill>
                  <a:srgbClr val="880000"/>
                </a:solidFill>
              </a:rPr>
              <a:t>lr</a:t>
            </a:r>
            <a:r>
              <a:rPr lang="en-US" dirty="0">
                <a:solidFill>
                  <a:srgbClr val="880000"/>
                </a:solidFill>
              </a:rPr>
              <a:t>=0.01, … )</a:t>
            </a:r>
            <a:r>
              <a:rPr lang="en-US" dirty="0">
                <a:solidFill>
                  <a:srgbClr val="000000"/>
                </a:solidFill>
              </a:rPr>
              <a:t> </a:t>
            </a:r>
            <a:r>
              <a:rPr lang="en-US" dirty="0">
                <a:solidFill>
                  <a:srgbClr val="880000"/>
                </a:solidFill>
              </a:rPr>
              <a:t> </a:t>
            </a:r>
          </a:p>
          <a:p>
            <a:pPr algn="ctr"/>
            <a:r>
              <a:rPr lang="en-US" dirty="0" err="1">
                <a:solidFill>
                  <a:srgbClr val="880000"/>
                </a:solidFill>
              </a:rPr>
              <a:t>model.compile</a:t>
            </a:r>
            <a:r>
              <a:rPr lang="en-US" dirty="0">
                <a:solidFill>
                  <a:srgbClr val="880000"/>
                </a:solidFill>
              </a:rPr>
              <a:t>(loss="</a:t>
            </a:r>
            <a:r>
              <a:rPr lang="en-US" dirty="0" err="1">
                <a:solidFill>
                  <a:srgbClr val="880000"/>
                </a:solidFill>
              </a:rPr>
              <a:t>mse</a:t>
            </a:r>
            <a:r>
              <a:rPr lang="en-US" dirty="0">
                <a:solidFill>
                  <a:srgbClr val="880000"/>
                </a:solidFill>
              </a:rPr>
              <a:t>", optimizer=</a:t>
            </a:r>
            <a:r>
              <a:rPr lang="en-US" dirty="0" err="1">
                <a:solidFill>
                  <a:srgbClr val="880000"/>
                </a:solidFill>
              </a:rPr>
              <a:t>sgd</a:t>
            </a:r>
            <a:r>
              <a:rPr lang="en-US" dirty="0">
                <a:solidFill>
                  <a:srgbClr val="880000"/>
                </a:solidFill>
              </a:rPr>
              <a:t>)</a:t>
            </a:r>
            <a:endParaRPr lang="en-US" dirty="0"/>
          </a:p>
        </p:txBody>
      </p:sp>
      <p:sp>
        <p:nvSpPr>
          <p:cNvPr id="8" name="Footer Placeholder 7">
            <a:extLst>
              <a:ext uri="{FF2B5EF4-FFF2-40B4-BE49-F238E27FC236}">
                <a16:creationId xmlns:a16="http://schemas.microsoft.com/office/drawing/2014/main" id="{A43CE6F4-35D2-574F-87C9-31C84F0B28E2}"/>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644782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7019-B131-8F41-A3F0-C3A309AFACB4}"/>
              </a:ext>
            </a:extLst>
          </p:cNvPr>
          <p:cNvSpPr>
            <a:spLocks noGrp="1"/>
          </p:cNvSpPr>
          <p:nvPr>
            <p:ph type="title"/>
          </p:nvPr>
        </p:nvSpPr>
        <p:spPr/>
        <p:txBody>
          <a:bodyPr/>
          <a:lstStyle/>
          <a:p>
            <a:r>
              <a:rPr lang="en-US" dirty="0"/>
              <a:t>Epoch and batch size</a:t>
            </a:r>
          </a:p>
        </p:txBody>
      </p:sp>
      <p:sp>
        <p:nvSpPr>
          <p:cNvPr id="3" name="Content Placeholder 2">
            <a:extLst>
              <a:ext uri="{FF2B5EF4-FFF2-40B4-BE49-F238E27FC236}">
                <a16:creationId xmlns:a16="http://schemas.microsoft.com/office/drawing/2014/main" id="{2BD15768-28A4-444B-941F-6C5AB292202A}"/>
              </a:ext>
            </a:extLst>
          </p:cNvPr>
          <p:cNvSpPr>
            <a:spLocks noGrp="1"/>
          </p:cNvSpPr>
          <p:nvPr>
            <p:ph idx="1"/>
          </p:nvPr>
        </p:nvSpPr>
        <p:spPr/>
        <p:txBody>
          <a:bodyPr/>
          <a:lstStyle/>
          <a:p>
            <a:r>
              <a:rPr lang="en-US" dirty="0"/>
              <a:t>Epoch: all the training examples have been processed a single time. </a:t>
            </a:r>
            <a:r>
              <a:rPr lang="en-US" dirty="0">
                <a:solidFill>
                  <a:srgbClr val="FF0000"/>
                </a:solidFill>
              </a:rPr>
              <a:t>An epoch is </a:t>
            </a:r>
            <a:r>
              <a:rPr lang="en-US" b="1" dirty="0">
                <a:solidFill>
                  <a:srgbClr val="FF0000"/>
                </a:solidFill>
              </a:rPr>
              <a:t>one forward pass</a:t>
            </a:r>
            <a:r>
              <a:rPr lang="en-US" dirty="0">
                <a:solidFill>
                  <a:srgbClr val="FF0000"/>
                </a:solidFill>
              </a:rPr>
              <a:t> and </a:t>
            </a:r>
            <a:r>
              <a:rPr lang="en-US" b="1" dirty="0">
                <a:solidFill>
                  <a:srgbClr val="FF0000"/>
                </a:solidFill>
              </a:rPr>
              <a:t>one backward pass</a:t>
            </a:r>
            <a:r>
              <a:rPr lang="en-US" dirty="0">
                <a:solidFill>
                  <a:srgbClr val="FF0000"/>
                </a:solidFill>
              </a:rPr>
              <a:t> of </a:t>
            </a:r>
            <a:r>
              <a:rPr lang="en-US" b="1" dirty="0">
                <a:solidFill>
                  <a:srgbClr val="FF0000"/>
                </a:solidFill>
              </a:rPr>
              <a:t>all</a:t>
            </a:r>
            <a:r>
              <a:rPr lang="en-US" dirty="0">
                <a:solidFill>
                  <a:srgbClr val="FF0000"/>
                </a:solidFill>
              </a:rPr>
              <a:t> training examples.</a:t>
            </a:r>
          </a:p>
          <a:p>
            <a:r>
              <a:rPr lang="en-US" dirty="0"/>
              <a:t>One epoch consists of </a:t>
            </a:r>
            <a:r>
              <a:rPr lang="en-US" i="1" dirty="0"/>
              <a:t>one</a:t>
            </a:r>
            <a:r>
              <a:rPr lang="en-US" dirty="0"/>
              <a:t> full training cycle on the training set. Once every sample in the set is seen, you start again - marking the beginning of the 2nd epoch.</a:t>
            </a:r>
          </a:p>
          <a:p>
            <a:r>
              <a:rPr lang="en-US" dirty="0"/>
              <a:t>Sometimes, you can’t pass the entire dataset into the neural net at once. So, you </a:t>
            </a:r>
            <a:r>
              <a:rPr lang="en-US" b="1" dirty="0"/>
              <a:t>divide dataset into Number of Batches or sets or parts.</a:t>
            </a:r>
            <a:endParaRPr lang="en-US" dirty="0"/>
          </a:p>
          <a:p>
            <a:r>
              <a:rPr lang="en-US" b="1" dirty="0" err="1">
                <a:solidFill>
                  <a:srgbClr val="FF0000"/>
                </a:solidFill>
              </a:rPr>
              <a:t>batch_size</a:t>
            </a:r>
            <a:r>
              <a:rPr lang="en-US" dirty="0"/>
              <a:t> determines the number of samples in each mini batch. Its maximum is the number of all samples, which makes gradient descent accurate, the loss will decrease towards the minimum if the learning rate is small enough, but iterations are slower. Its minimum is 1, resulting in stochastic gradient descent: Fast but the direction of the gradient step is based only on one example, the loss may jump around. </a:t>
            </a:r>
            <a:r>
              <a:rPr lang="en-US" dirty="0" err="1"/>
              <a:t>batch_size</a:t>
            </a:r>
            <a:r>
              <a:rPr lang="en-US" dirty="0"/>
              <a:t> allows to adjust between the two extremes: </a:t>
            </a:r>
            <a:r>
              <a:rPr lang="en-US" dirty="0">
                <a:solidFill>
                  <a:srgbClr val="FF0000"/>
                </a:solidFill>
              </a:rPr>
              <a:t>accurate gradient direction</a:t>
            </a:r>
            <a:r>
              <a:rPr lang="en-US" dirty="0"/>
              <a:t> and </a:t>
            </a:r>
            <a:r>
              <a:rPr lang="en-US" dirty="0">
                <a:solidFill>
                  <a:srgbClr val="FF0000"/>
                </a:solidFill>
              </a:rPr>
              <a:t>fast iteration</a:t>
            </a:r>
            <a:r>
              <a:rPr lang="en-US" dirty="0"/>
              <a:t>. Also, the maximum value for </a:t>
            </a:r>
            <a:r>
              <a:rPr lang="en-US" dirty="0" err="1"/>
              <a:t>batch_size</a:t>
            </a:r>
            <a:r>
              <a:rPr lang="en-US" dirty="0"/>
              <a:t> may be limited if your model + data set does not fit into the available (GPU) memory.</a:t>
            </a:r>
          </a:p>
          <a:p>
            <a:endParaRPr lang="en-US" dirty="0"/>
          </a:p>
          <a:p>
            <a:endParaRPr lang="en-US" dirty="0"/>
          </a:p>
        </p:txBody>
      </p:sp>
      <p:sp>
        <p:nvSpPr>
          <p:cNvPr id="4" name="Date Placeholder 3">
            <a:extLst>
              <a:ext uri="{FF2B5EF4-FFF2-40B4-BE49-F238E27FC236}">
                <a16:creationId xmlns:a16="http://schemas.microsoft.com/office/drawing/2014/main" id="{7A1D879F-EFB1-F14F-AC69-47AB39986858}"/>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0960588A-F9E1-D448-B39E-A66BD782BC6D}"/>
              </a:ext>
            </a:extLst>
          </p:cNvPr>
          <p:cNvSpPr>
            <a:spLocks noGrp="1"/>
          </p:cNvSpPr>
          <p:nvPr>
            <p:ph type="sldNum" sz="quarter" idx="12"/>
          </p:nvPr>
        </p:nvSpPr>
        <p:spPr/>
        <p:txBody>
          <a:bodyPr/>
          <a:lstStyle/>
          <a:p>
            <a:pPr>
              <a:defRPr/>
            </a:pPr>
            <a:fld id="{5D7239ED-A247-3F49-9595-68E607AFDC4C}" type="slidenum">
              <a:rPr lang="en-US" smtClean="0"/>
              <a:pPr>
                <a:defRPr/>
              </a:pPr>
              <a:t>57</a:t>
            </a:fld>
            <a:endParaRPr lang="en-US" dirty="0"/>
          </a:p>
        </p:txBody>
      </p:sp>
      <p:sp>
        <p:nvSpPr>
          <p:cNvPr id="6" name="Footer Placeholder 5">
            <a:extLst>
              <a:ext uri="{FF2B5EF4-FFF2-40B4-BE49-F238E27FC236}">
                <a16:creationId xmlns:a16="http://schemas.microsoft.com/office/drawing/2014/main" id="{6A2F2162-1510-2A4B-AFA3-C2D8B083AED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761788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4B9F-8130-FA40-AAE5-EC36376E47A1}"/>
              </a:ext>
            </a:extLst>
          </p:cNvPr>
          <p:cNvSpPr>
            <a:spLocks noGrp="1"/>
          </p:cNvSpPr>
          <p:nvPr>
            <p:ph type="title"/>
          </p:nvPr>
        </p:nvSpPr>
        <p:spPr/>
        <p:txBody>
          <a:bodyPr/>
          <a:lstStyle/>
          <a:p>
            <a:r>
              <a:rPr lang="en-US" dirty="0"/>
              <a:t>Evaluation and validation</a:t>
            </a:r>
          </a:p>
        </p:txBody>
      </p:sp>
      <p:sp>
        <p:nvSpPr>
          <p:cNvPr id="3" name="Content Placeholder 2">
            <a:extLst>
              <a:ext uri="{FF2B5EF4-FFF2-40B4-BE49-F238E27FC236}">
                <a16:creationId xmlns:a16="http://schemas.microsoft.com/office/drawing/2014/main" id="{A71136EC-99C8-D74F-BDEC-65A74D9FC672}"/>
              </a:ext>
            </a:extLst>
          </p:cNvPr>
          <p:cNvSpPr>
            <a:spLocks noGrp="1"/>
          </p:cNvSpPr>
          <p:nvPr>
            <p:ph idx="1"/>
          </p:nvPr>
        </p:nvSpPr>
        <p:spPr>
          <a:xfrm>
            <a:off x="241300" y="5078439"/>
            <a:ext cx="11387137" cy="1779561"/>
          </a:xfrm>
        </p:spPr>
        <p:txBody>
          <a:bodyPr/>
          <a:lstStyle/>
          <a:p>
            <a:r>
              <a:rPr lang="en-US" dirty="0"/>
              <a:t>You can see that the training loss went down, which is a good sign, and the validation accuracy reached 89.26% after 30 epochs. That’s not too far from the training accuracy, so there does not seem to be much overfitting going on.</a:t>
            </a:r>
          </a:p>
        </p:txBody>
      </p:sp>
      <p:sp>
        <p:nvSpPr>
          <p:cNvPr id="4" name="Date Placeholder 3">
            <a:extLst>
              <a:ext uri="{FF2B5EF4-FFF2-40B4-BE49-F238E27FC236}">
                <a16:creationId xmlns:a16="http://schemas.microsoft.com/office/drawing/2014/main" id="{DFAB6DDA-421A-8E40-8FBD-985013B0D5E0}"/>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211732F7-6028-6243-9D6C-D340DFDEF0EE}"/>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54B68FB-FD9D-3A4D-8B8D-12531F863D61}"/>
              </a:ext>
            </a:extLst>
          </p:cNvPr>
          <p:cNvSpPr>
            <a:spLocks noGrp="1"/>
          </p:cNvSpPr>
          <p:nvPr>
            <p:ph type="sldNum" sz="quarter" idx="12"/>
          </p:nvPr>
        </p:nvSpPr>
        <p:spPr/>
        <p:txBody>
          <a:bodyPr/>
          <a:lstStyle/>
          <a:p>
            <a:pPr>
              <a:defRPr/>
            </a:pPr>
            <a:fld id="{5D7239ED-A247-3F49-9595-68E607AFDC4C}" type="slidenum">
              <a:rPr lang="en-US" smtClean="0"/>
              <a:pPr>
                <a:defRPr/>
              </a:pPr>
              <a:t>58</a:t>
            </a:fld>
            <a:endParaRPr lang="en-US" dirty="0"/>
          </a:p>
        </p:txBody>
      </p:sp>
      <p:pic>
        <p:nvPicPr>
          <p:cNvPr id="7" name="Picture 6">
            <a:extLst>
              <a:ext uri="{FF2B5EF4-FFF2-40B4-BE49-F238E27FC236}">
                <a16:creationId xmlns:a16="http://schemas.microsoft.com/office/drawing/2014/main" id="{45EA9731-F648-3545-933A-9494519BC55A}"/>
              </a:ext>
            </a:extLst>
          </p:cNvPr>
          <p:cNvPicPr>
            <a:picLocks noChangeAspect="1"/>
          </p:cNvPicPr>
          <p:nvPr/>
        </p:nvPicPr>
        <p:blipFill>
          <a:blip r:embed="rId2"/>
          <a:stretch>
            <a:fillRect/>
          </a:stretch>
        </p:blipFill>
        <p:spPr>
          <a:xfrm>
            <a:off x="314325" y="1779561"/>
            <a:ext cx="7305797" cy="3181867"/>
          </a:xfrm>
          <a:prstGeom prst="rect">
            <a:avLst/>
          </a:prstGeom>
        </p:spPr>
      </p:pic>
      <p:pic>
        <p:nvPicPr>
          <p:cNvPr id="9" name="Picture 8">
            <a:extLst>
              <a:ext uri="{FF2B5EF4-FFF2-40B4-BE49-F238E27FC236}">
                <a16:creationId xmlns:a16="http://schemas.microsoft.com/office/drawing/2014/main" id="{CFA9DC27-95A2-FD4E-9555-F94C271D0E73}"/>
              </a:ext>
            </a:extLst>
          </p:cNvPr>
          <p:cNvPicPr>
            <a:picLocks noChangeAspect="1"/>
          </p:cNvPicPr>
          <p:nvPr/>
        </p:nvPicPr>
        <p:blipFill>
          <a:blip r:embed="rId3"/>
          <a:stretch>
            <a:fillRect/>
          </a:stretch>
        </p:blipFill>
        <p:spPr>
          <a:xfrm>
            <a:off x="7810500" y="2203477"/>
            <a:ext cx="4381500" cy="2654300"/>
          </a:xfrm>
          <a:prstGeom prst="rect">
            <a:avLst/>
          </a:prstGeom>
        </p:spPr>
      </p:pic>
    </p:spTree>
    <p:extLst>
      <p:ext uri="{BB962C8B-B14F-4D97-AF65-F5344CB8AC3E}">
        <p14:creationId xmlns:p14="http://schemas.microsoft.com/office/powerpoint/2010/main" val="1673655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3669-EE74-DD46-B280-B57D35D654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574767-A43A-7B48-8148-05173D0268F3}"/>
              </a:ext>
            </a:extLst>
          </p:cNvPr>
          <p:cNvSpPr>
            <a:spLocks noGrp="1"/>
          </p:cNvSpPr>
          <p:nvPr>
            <p:ph idx="1"/>
          </p:nvPr>
        </p:nvSpPr>
        <p:spPr/>
        <p:txBody>
          <a:bodyPr/>
          <a:lstStyle/>
          <a:p>
            <a:r>
              <a:rPr lang="en-US" dirty="0"/>
              <a:t>The training set performance ends up beating the validation performance, as is generally the case when you train for long enough. </a:t>
            </a:r>
          </a:p>
          <a:p>
            <a:r>
              <a:rPr lang="en-US" dirty="0"/>
              <a:t>You can tell that the model has </a:t>
            </a:r>
            <a:r>
              <a:rPr lang="en-US" dirty="0">
                <a:solidFill>
                  <a:srgbClr val="FF0000"/>
                </a:solidFill>
              </a:rPr>
              <a:t>not quite converged</a:t>
            </a:r>
            <a:r>
              <a:rPr lang="en-US" dirty="0"/>
              <a:t> yet, as the validation loss is still going down, </a:t>
            </a:r>
            <a:r>
              <a:rPr lang="en-US" dirty="0">
                <a:solidFill>
                  <a:srgbClr val="FF0000"/>
                </a:solidFill>
              </a:rPr>
              <a:t>so you should probably continue training</a:t>
            </a:r>
            <a:r>
              <a:rPr lang="en-US" dirty="0"/>
              <a:t>. It’s as simple as calling the fit() method again, since </a:t>
            </a:r>
            <a:r>
              <a:rPr lang="en-US" dirty="0" err="1"/>
              <a:t>Keras</a:t>
            </a:r>
            <a:r>
              <a:rPr lang="en-US" dirty="0"/>
              <a:t> just continues training where it left off (you should be able to reach close to 89% validation accuracy).</a:t>
            </a:r>
          </a:p>
          <a:p>
            <a:r>
              <a:rPr lang="en-US" dirty="0"/>
              <a:t>If you are not satisfied with the performance of your model, you should go back and tune the hyperparameters. </a:t>
            </a:r>
            <a:r>
              <a:rPr lang="en-US" dirty="0">
                <a:solidFill>
                  <a:srgbClr val="FF0000"/>
                </a:solidFill>
              </a:rPr>
              <a:t>The first one to check is the learning rate</a:t>
            </a:r>
            <a:r>
              <a:rPr lang="en-US" dirty="0"/>
              <a:t>. If that doesn’t help, </a:t>
            </a:r>
            <a:r>
              <a:rPr lang="en-US" dirty="0">
                <a:solidFill>
                  <a:srgbClr val="FF0000"/>
                </a:solidFill>
              </a:rPr>
              <a:t>try another optimizer</a:t>
            </a:r>
            <a:r>
              <a:rPr lang="en-US" dirty="0"/>
              <a:t>.</a:t>
            </a:r>
          </a:p>
          <a:p>
            <a:r>
              <a:rPr lang="en-US" dirty="0"/>
              <a:t>If the performance is still not great, then try tuning model hyperparameters such as the number of layers, the number of neurons per layer, and the types of activation functions to use for each hidden layer. You can also try tuning other hyperparameters, such as the batch size (it can be set in the fit() method using the </a:t>
            </a:r>
            <a:r>
              <a:rPr lang="en-US" dirty="0" err="1"/>
              <a:t>batch_size</a:t>
            </a:r>
            <a:r>
              <a:rPr lang="en-US" dirty="0"/>
              <a:t> argument, which defaults to 32).</a:t>
            </a:r>
          </a:p>
          <a:p>
            <a:endParaRPr lang="en-US" dirty="0"/>
          </a:p>
        </p:txBody>
      </p:sp>
      <p:sp>
        <p:nvSpPr>
          <p:cNvPr id="4" name="Date Placeholder 3">
            <a:extLst>
              <a:ext uri="{FF2B5EF4-FFF2-40B4-BE49-F238E27FC236}">
                <a16:creationId xmlns:a16="http://schemas.microsoft.com/office/drawing/2014/main" id="{049771A8-3CC2-AA40-A6F9-F58DEB6A9FE9}"/>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1D6BC62B-EF6D-E147-9CC9-6DC79ABF3BE1}"/>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97617C9-31D2-F644-8E23-E0B1E6304DBC}"/>
              </a:ext>
            </a:extLst>
          </p:cNvPr>
          <p:cNvSpPr>
            <a:spLocks noGrp="1"/>
          </p:cNvSpPr>
          <p:nvPr>
            <p:ph type="sldNum" sz="quarter" idx="12"/>
          </p:nvPr>
        </p:nvSpPr>
        <p:spPr/>
        <p:txBody>
          <a:bodyPr/>
          <a:lstStyle/>
          <a:p>
            <a:pPr>
              <a:defRPr/>
            </a:pPr>
            <a:fld id="{5D7239ED-A247-3F49-9595-68E607AFDC4C}" type="slidenum">
              <a:rPr lang="en-US" smtClean="0"/>
              <a:pPr>
                <a:defRPr/>
              </a:pPr>
              <a:t>59</a:t>
            </a:fld>
            <a:endParaRPr lang="en-US" dirty="0"/>
          </a:p>
        </p:txBody>
      </p:sp>
    </p:spTree>
    <p:extLst>
      <p:ext uri="{BB962C8B-B14F-4D97-AF65-F5344CB8AC3E}">
        <p14:creationId xmlns:p14="http://schemas.microsoft.com/office/powerpoint/2010/main" val="3717577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4608-663D-EC4E-8C1F-A7903914F41E}"/>
              </a:ext>
            </a:extLst>
          </p:cNvPr>
          <p:cNvSpPr>
            <a:spLocks noGrp="1"/>
          </p:cNvSpPr>
          <p:nvPr>
            <p:ph type="title"/>
          </p:nvPr>
        </p:nvSpPr>
        <p:spPr>
          <a:xfrm>
            <a:off x="314325" y="300038"/>
            <a:ext cx="11387137" cy="889805"/>
          </a:xfrm>
        </p:spPr>
        <p:txBody>
          <a:bodyPr>
            <a:normAutofit/>
          </a:bodyPr>
          <a:lstStyle/>
          <a:p>
            <a:r>
              <a:rPr lang="en-US" b="1" dirty="0"/>
              <a:t>Biological Neurons</a:t>
            </a:r>
            <a:endParaRPr lang="en-US" dirty="0"/>
          </a:p>
        </p:txBody>
      </p:sp>
      <p:sp>
        <p:nvSpPr>
          <p:cNvPr id="4" name="Date Placeholder 3">
            <a:extLst>
              <a:ext uri="{FF2B5EF4-FFF2-40B4-BE49-F238E27FC236}">
                <a16:creationId xmlns:a16="http://schemas.microsoft.com/office/drawing/2014/main" id="{341FAF94-CBE0-3844-89A3-89ED7A51D27B}"/>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AA11CADF-3531-F443-A069-C7CC4A4BDFE6}"/>
              </a:ext>
            </a:extLst>
          </p:cNvPr>
          <p:cNvSpPr>
            <a:spLocks noGrp="1"/>
          </p:cNvSpPr>
          <p:nvPr>
            <p:ph type="sldNum" sz="quarter" idx="12"/>
          </p:nvPr>
        </p:nvSpPr>
        <p:spPr/>
        <p:txBody>
          <a:bodyPr/>
          <a:lstStyle/>
          <a:p>
            <a:pPr>
              <a:defRPr/>
            </a:pPr>
            <a:fld id="{5D7239ED-A247-3F49-9595-68E607AFDC4C}" type="slidenum">
              <a:rPr lang="en-US" smtClean="0"/>
              <a:pPr>
                <a:defRPr/>
              </a:pPr>
              <a:t>6</a:t>
            </a:fld>
            <a:endParaRPr lang="en-US" dirty="0"/>
          </a:p>
        </p:txBody>
      </p:sp>
      <p:pic>
        <p:nvPicPr>
          <p:cNvPr id="6" name="Picture 5">
            <a:extLst>
              <a:ext uri="{FF2B5EF4-FFF2-40B4-BE49-F238E27FC236}">
                <a16:creationId xmlns:a16="http://schemas.microsoft.com/office/drawing/2014/main" id="{F7D05E98-F65E-A249-B843-6D4D3FCF30DB}"/>
              </a:ext>
            </a:extLst>
          </p:cNvPr>
          <p:cNvPicPr>
            <a:picLocks noChangeAspect="1"/>
          </p:cNvPicPr>
          <p:nvPr/>
        </p:nvPicPr>
        <p:blipFill rotWithShape="1">
          <a:blip r:embed="rId2"/>
          <a:srcRect b="86226"/>
          <a:stretch/>
        </p:blipFill>
        <p:spPr>
          <a:xfrm>
            <a:off x="314325" y="1250387"/>
            <a:ext cx="8501429" cy="683344"/>
          </a:xfrm>
          <a:prstGeom prst="rect">
            <a:avLst/>
          </a:prstGeom>
        </p:spPr>
      </p:pic>
      <p:pic>
        <p:nvPicPr>
          <p:cNvPr id="9" name="Content Placeholder 8">
            <a:extLst>
              <a:ext uri="{FF2B5EF4-FFF2-40B4-BE49-F238E27FC236}">
                <a16:creationId xmlns:a16="http://schemas.microsoft.com/office/drawing/2014/main" id="{34D5BCE8-D7E9-0A47-B43E-1A76439F143E}"/>
              </a:ext>
            </a:extLst>
          </p:cNvPr>
          <p:cNvPicPr>
            <a:picLocks noGrp="1" noChangeAspect="1"/>
          </p:cNvPicPr>
          <p:nvPr>
            <p:ph idx="1"/>
          </p:nvPr>
        </p:nvPicPr>
        <p:blipFill>
          <a:blip r:embed="rId3"/>
          <a:stretch>
            <a:fillRect/>
          </a:stretch>
        </p:blipFill>
        <p:spPr>
          <a:xfrm>
            <a:off x="7112914" y="3348279"/>
            <a:ext cx="4124999" cy="2658638"/>
          </a:xfrm>
        </p:spPr>
        <p:style>
          <a:lnRef idx="2">
            <a:schemeClr val="dk1"/>
          </a:lnRef>
          <a:fillRef idx="1">
            <a:schemeClr val="lt1"/>
          </a:fillRef>
          <a:effectRef idx="0">
            <a:schemeClr val="dk1"/>
          </a:effectRef>
          <a:fontRef idx="minor">
            <a:schemeClr val="dk1"/>
          </a:fontRef>
        </p:style>
      </p:pic>
      <p:sp>
        <p:nvSpPr>
          <p:cNvPr id="3" name="Footer Placeholder 2">
            <a:extLst>
              <a:ext uri="{FF2B5EF4-FFF2-40B4-BE49-F238E27FC236}">
                <a16:creationId xmlns:a16="http://schemas.microsoft.com/office/drawing/2014/main" id="{D04429E5-CDE3-6241-9CD4-C5E04A2C9B74}"/>
              </a:ext>
            </a:extLst>
          </p:cNvPr>
          <p:cNvSpPr>
            <a:spLocks noGrp="1"/>
          </p:cNvSpPr>
          <p:nvPr>
            <p:ph type="ftr" sz="quarter" idx="11"/>
          </p:nvPr>
        </p:nvSpPr>
        <p:spPr/>
        <p:txBody>
          <a:bodyPr/>
          <a:lstStyle/>
          <a:p>
            <a:pPr>
              <a:defRPr/>
            </a:pPr>
            <a:r>
              <a:rPr lang="en-US"/>
              <a:t>Dr. Malak Abdullah</a:t>
            </a:r>
          </a:p>
        </p:txBody>
      </p:sp>
      <p:sp>
        <p:nvSpPr>
          <p:cNvPr id="8" name="Rectangle 7">
            <a:extLst>
              <a:ext uri="{FF2B5EF4-FFF2-40B4-BE49-F238E27FC236}">
                <a16:creationId xmlns:a16="http://schemas.microsoft.com/office/drawing/2014/main" id="{9DA94BC8-3967-1E42-A1E7-0D35E88ACF21}"/>
              </a:ext>
            </a:extLst>
          </p:cNvPr>
          <p:cNvSpPr/>
          <p:nvPr/>
        </p:nvSpPr>
        <p:spPr>
          <a:xfrm>
            <a:off x="8864480" y="220662"/>
            <a:ext cx="3273424"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333333"/>
                </a:solidFill>
                <a:latin typeface="Times New Roman" panose="02020603050405020304" pitchFamily="18" charset="0"/>
              </a:rPr>
              <a:t>Biological neurons produce short electrical impulses as </a:t>
            </a:r>
            <a:r>
              <a:rPr lang="en-US" i="1" dirty="0">
                <a:solidFill>
                  <a:srgbClr val="333333"/>
                </a:solidFill>
                <a:latin typeface="Times New Roman" panose="02020603050405020304" pitchFamily="18" charset="0"/>
              </a:rPr>
              <a:t>signals,</a:t>
            </a:r>
            <a:r>
              <a:rPr lang="en-US" dirty="0">
                <a:solidFill>
                  <a:srgbClr val="333333"/>
                </a:solidFill>
                <a:latin typeface="Times New Roman" panose="02020603050405020304" pitchFamily="18" charset="0"/>
              </a:rPr>
              <a:t> which travel along the axons and make the synapses release chemical signals. When a neuron receives a sufficient amount of these signals within a few milliseconds, it fires its own electrical impulses.</a:t>
            </a:r>
          </a:p>
        </p:txBody>
      </p:sp>
      <p:pic>
        <p:nvPicPr>
          <p:cNvPr id="10" name="Content Placeholder 7">
            <a:extLst>
              <a:ext uri="{FF2B5EF4-FFF2-40B4-BE49-F238E27FC236}">
                <a16:creationId xmlns:a16="http://schemas.microsoft.com/office/drawing/2014/main" id="{2F38B3F1-F94A-0E48-9FDD-ED56D3AFBDE3}"/>
              </a:ext>
            </a:extLst>
          </p:cNvPr>
          <p:cNvPicPr>
            <a:picLocks noChangeAspect="1"/>
          </p:cNvPicPr>
          <p:nvPr/>
        </p:nvPicPr>
        <p:blipFill>
          <a:blip r:embed="rId4"/>
          <a:stretch>
            <a:fillRect/>
          </a:stretch>
        </p:blipFill>
        <p:spPr bwMode="auto">
          <a:xfrm>
            <a:off x="525566" y="1953397"/>
            <a:ext cx="5277357" cy="431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907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B1D9-B2EB-C84B-B3F3-A39F0991047F}"/>
              </a:ext>
            </a:extLst>
          </p:cNvPr>
          <p:cNvSpPr>
            <a:spLocks noGrp="1"/>
          </p:cNvSpPr>
          <p:nvPr>
            <p:ph type="title"/>
          </p:nvPr>
        </p:nvSpPr>
        <p:spPr>
          <a:xfrm>
            <a:off x="314325" y="300038"/>
            <a:ext cx="11387137" cy="1271587"/>
          </a:xfrm>
        </p:spPr>
        <p:txBody>
          <a:bodyPr/>
          <a:lstStyle/>
          <a:p>
            <a:r>
              <a:rPr lang="en-US"/>
              <a:t>Finding best parameters!</a:t>
            </a:r>
            <a:endParaRPr lang="en-US" dirty="0"/>
          </a:p>
        </p:txBody>
      </p:sp>
      <p:sp>
        <p:nvSpPr>
          <p:cNvPr id="3" name="Content Placeholder 2">
            <a:extLst>
              <a:ext uri="{FF2B5EF4-FFF2-40B4-BE49-F238E27FC236}">
                <a16:creationId xmlns:a16="http://schemas.microsoft.com/office/drawing/2014/main" id="{EA6CADA5-AE0C-4D4F-8BC3-3077C09F09EB}"/>
              </a:ext>
            </a:extLst>
          </p:cNvPr>
          <p:cNvSpPr>
            <a:spLocks noGrp="1"/>
          </p:cNvSpPr>
          <p:nvPr>
            <p:ph idx="1"/>
          </p:nvPr>
        </p:nvSpPr>
        <p:spPr>
          <a:xfrm>
            <a:off x="314325" y="5153891"/>
            <a:ext cx="11387137" cy="1118322"/>
          </a:xfrm>
        </p:spPr>
        <p:txBody>
          <a:bodyPr/>
          <a:lstStyle/>
          <a:p>
            <a:endParaRPr lang="en-US" dirty="0"/>
          </a:p>
        </p:txBody>
      </p:sp>
      <p:sp>
        <p:nvSpPr>
          <p:cNvPr id="4" name="Date Placeholder 3">
            <a:extLst>
              <a:ext uri="{FF2B5EF4-FFF2-40B4-BE49-F238E27FC236}">
                <a16:creationId xmlns:a16="http://schemas.microsoft.com/office/drawing/2014/main" id="{EC3E45D2-6060-984D-9D5C-4DE556CB4DCA}"/>
              </a:ext>
            </a:extLst>
          </p:cNvPr>
          <p:cNvSpPr>
            <a:spLocks noGrp="1"/>
          </p:cNvSpPr>
          <p:nvPr>
            <p:ph type="dt" sz="half" idx="10"/>
          </p:nvPr>
        </p:nvSpPr>
        <p:spPr>
          <a:xfrm>
            <a:off x="7964488" y="6272213"/>
            <a:ext cx="3273425" cy="365125"/>
          </a:xfrm>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8CE90A0C-59CD-6A4C-BACB-7951991B5593}"/>
              </a:ext>
            </a:extLst>
          </p:cNvPr>
          <p:cNvSpPr>
            <a:spLocks noGrp="1"/>
          </p:cNvSpPr>
          <p:nvPr>
            <p:ph type="ftr" sz="quarter" idx="11"/>
          </p:nvPr>
        </p:nvSpPr>
        <p:spPr>
          <a:xfrm>
            <a:off x="314325" y="6272213"/>
            <a:ext cx="7100888" cy="365125"/>
          </a:xfrm>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72F27992-BAF2-814B-97B2-2D0E0FF0DDB6}"/>
              </a:ext>
            </a:extLst>
          </p:cNvPr>
          <p:cNvSpPr>
            <a:spLocks noGrp="1"/>
          </p:cNvSpPr>
          <p:nvPr>
            <p:ph type="sldNum" sz="quarter" idx="12"/>
          </p:nvPr>
        </p:nvSpPr>
        <p:spPr>
          <a:xfrm>
            <a:off x="11310938" y="6272213"/>
            <a:ext cx="639762" cy="365125"/>
          </a:xfrm>
        </p:spPr>
        <p:txBody>
          <a:bodyPr/>
          <a:lstStyle/>
          <a:p>
            <a:pPr>
              <a:defRPr/>
            </a:pPr>
            <a:fld id="{5D7239ED-A247-3F49-9595-68E607AFDC4C}" type="slidenum">
              <a:rPr lang="en-US" smtClean="0"/>
              <a:pPr>
                <a:defRPr/>
              </a:pPr>
              <a:t>60</a:t>
            </a:fld>
            <a:endParaRPr lang="en-US" dirty="0"/>
          </a:p>
        </p:txBody>
      </p:sp>
      <p:pic>
        <p:nvPicPr>
          <p:cNvPr id="7" name="Picture 6">
            <a:extLst>
              <a:ext uri="{FF2B5EF4-FFF2-40B4-BE49-F238E27FC236}">
                <a16:creationId xmlns:a16="http://schemas.microsoft.com/office/drawing/2014/main" id="{DE300D6C-78E2-A84C-9C7D-2F4C4230EAD7}"/>
              </a:ext>
            </a:extLst>
          </p:cNvPr>
          <p:cNvPicPr>
            <a:picLocks noChangeAspect="1"/>
          </p:cNvPicPr>
          <p:nvPr/>
        </p:nvPicPr>
        <p:blipFill>
          <a:blip r:embed="rId2"/>
          <a:stretch>
            <a:fillRect/>
          </a:stretch>
        </p:blipFill>
        <p:spPr>
          <a:xfrm>
            <a:off x="287178" y="1142983"/>
            <a:ext cx="8188607" cy="3503262"/>
          </a:xfrm>
          <a:prstGeom prst="rect">
            <a:avLst/>
          </a:prstGeom>
        </p:spPr>
      </p:pic>
      <p:pic>
        <p:nvPicPr>
          <p:cNvPr id="8" name="Picture 7">
            <a:extLst>
              <a:ext uri="{FF2B5EF4-FFF2-40B4-BE49-F238E27FC236}">
                <a16:creationId xmlns:a16="http://schemas.microsoft.com/office/drawing/2014/main" id="{BC48E050-A466-4441-884F-F99AB8E32FD2}"/>
              </a:ext>
            </a:extLst>
          </p:cNvPr>
          <p:cNvPicPr>
            <a:picLocks noChangeAspect="1"/>
          </p:cNvPicPr>
          <p:nvPr/>
        </p:nvPicPr>
        <p:blipFill>
          <a:blip r:embed="rId3"/>
          <a:stretch>
            <a:fillRect/>
          </a:stretch>
        </p:blipFill>
        <p:spPr>
          <a:xfrm>
            <a:off x="287178" y="4515333"/>
            <a:ext cx="8022705" cy="2342667"/>
          </a:xfrm>
          <a:prstGeom prst="rect">
            <a:avLst/>
          </a:prstGeom>
        </p:spPr>
      </p:pic>
    </p:spTree>
    <p:extLst>
      <p:ext uri="{BB962C8B-B14F-4D97-AF65-F5344CB8AC3E}">
        <p14:creationId xmlns:p14="http://schemas.microsoft.com/office/powerpoint/2010/main" val="3092207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EAF2-4CA1-2245-AD45-33FD17858596}"/>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F7659E27-5985-5E41-B3AE-C48602EE0AB5}"/>
              </a:ext>
            </a:extLst>
          </p:cNvPr>
          <p:cNvSpPr>
            <a:spLocks noGrp="1"/>
          </p:cNvSpPr>
          <p:nvPr>
            <p:ph idx="1"/>
          </p:nvPr>
        </p:nvSpPr>
        <p:spPr/>
        <p:txBody>
          <a:bodyPr/>
          <a:lstStyle/>
          <a:p>
            <a:r>
              <a:rPr lang="en-US" dirty="0">
                <a:hlinkClick r:id="rId2"/>
              </a:rPr>
              <a:t>https://machinelearningmastery.com/tutorial-first-neural-network-python-keras/</a:t>
            </a:r>
            <a:endParaRPr lang="en-US" dirty="0"/>
          </a:p>
          <a:p>
            <a:endParaRPr lang="en-US" dirty="0"/>
          </a:p>
        </p:txBody>
      </p:sp>
      <p:sp>
        <p:nvSpPr>
          <p:cNvPr id="4" name="Date Placeholder 3">
            <a:extLst>
              <a:ext uri="{FF2B5EF4-FFF2-40B4-BE49-F238E27FC236}">
                <a16:creationId xmlns:a16="http://schemas.microsoft.com/office/drawing/2014/main" id="{AA23BB14-AD47-E744-85BA-14EF3D687E2D}"/>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C0CAB9B1-74AF-734F-A829-2C338CA58646}"/>
              </a:ext>
            </a:extLst>
          </p:cNvPr>
          <p:cNvSpPr>
            <a:spLocks noGrp="1"/>
          </p:cNvSpPr>
          <p:nvPr>
            <p:ph type="sldNum" sz="quarter" idx="12"/>
          </p:nvPr>
        </p:nvSpPr>
        <p:spPr/>
        <p:txBody>
          <a:bodyPr/>
          <a:lstStyle/>
          <a:p>
            <a:pPr>
              <a:defRPr/>
            </a:pPr>
            <a:fld id="{5D7239ED-A247-3F49-9595-68E607AFDC4C}" type="slidenum">
              <a:rPr lang="en-US" smtClean="0"/>
              <a:pPr>
                <a:defRPr/>
              </a:pPr>
              <a:t>61</a:t>
            </a:fld>
            <a:endParaRPr lang="en-US" dirty="0"/>
          </a:p>
        </p:txBody>
      </p:sp>
      <p:pic>
        <p:nvPicPr>
          <p:cNvPr id="6" name="Picture 5">
            <a:extLst>
              <a:ext uri="{FF2B5EF4-FFF2-40B4-BE49-F238E27FC236}">
                <a16:creationId xmlns:a16="http://schemas.microsoft.com/office/drawing/2014/main" id="{B84B2166-6B43-A941-B090-AAAE90CD2021}"/>
              </a:ext>
            </a:extLst>
          </p:cNvPr>
          <p:cNvPicPr>
            <a:picLocks noChangeAspect="1"/>
          </p:cNvPicPr>
          <p:nvPr/>
        </p:nvPicPr>
        <p:blipFill>
          <a:blip r:embed="rId3"/>
          <a:stretch>
            <a:fillRect/>
          </a:stretch>
        </p:blipFill>
        <p:spPr>
          <a:xfrm>
            <a:off x="1756263" y="2177092"/>
            <a:ext cx="8041005" cy="4460246"/>
          </a:xfrm>
          <a:prstGeom prst="rect">
            <a:avLst/>
          </a:prstGeom>
        </p:spPr>
      </p:pic>
      <p:sp>
        <p:nvSpPr>
          <p:cNvPr id="7" name="Footer Placeholder 6">
            <a:extLst>
              <a:ext uri="{FF2B5EF4-FFF2-40B4-BE49-F238E27FC236}">
                <a16:creationId xmlns:a16="http://schemas.microsoft.com/office/drawing/2014/main" id="{4B98A6C8-5D84-9F44-B3CE-C697891B97C0}"/>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914555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CA2E-1D5D-9C4C-8F5E-0C835E79C5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074B1D-BF89-8840-A99C-6EE0BCE108E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6B6A5DF-22F2-B440-9540-1312C0E695B6}"/>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5C56C45-3547-9049-847F-BA25F07CC1A8}"/>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4AA6CAF-9514-D94B-8523-FF4D97EF88B3}"/>
              </a:ext>
            </a:extLst>
          </p:cNvPr>
          <p:cNvSpPr>
            <a:spLocks noGrp="1"/>
          </p:cNvSpPr>
          <p:nvPr>
            <p:ph type="sldNum" sz="quarter" idx="12"/>
          </p:nvPr>
        </p:nvSpPr>
        <p:spPr/>
        <p:txBody>
          <a:bodyPr/>
          <a:lstStyle/>
          <a:p>
            <a:pPr>
              <a:defRPr/>
            </a:pPr>
            <a:fld id="{5D7239ED-A247-3F49-9595-68E607AFDC4C}" type="slidenum">
              <a:rPr lang="en-US" smtClean="0"/>
              <a:pPr>
                <a:defRPr/>
              </a:pPr>
              <a:t>62</a:t>
            </a:fld>
            <a:endParaRPr lang="en-US" dirty="0"/>
          </a:p>
        </p:txBody>
      </p:sp>
      <p:pic>
        <p:nvPicPr>
          <p:cNvPr id="7" name="Picture 6">
            <a:extLst>
              <a:ext uri="{FF2B5EF4-FFF2-40B4-BE49-F238E27FC236}">
                <a16:creationId xmlns:a16="http://schemas.microsoft.com/office/drawing/2014/main" id="{70F8B9A1-E2E0-E345-AFF8-156135F45BBB}"/>
              </a:ext>
            </a:extLst>
          </p:cNvPr>
          <p:cNvPicPr>
            <a:picLocks noChangeAspect="1"/>
          </p:cNvPicPr>
          <p:nvPr/>
        </p:nvPicPr>
        <p:blipFill>
          <a:blip r:embed="rId2"/>
          <a:stretch>
            <a:fillRect/>
          </a:stretch>
        </p:blipFill>
        <p:spPr>
          <a:xfrm>
            <a:off x="279400" y="158086"/>
            <a:ext cx="11633200" cy="6578600"/>
          </a:xfrm>
          <a:prstGeom prst="rect">
            <a:avLst/>
          </a:prstGeom>
        </p:spPr>
      </p:pic>
    </p:spTree>
    <p:extLst>
      <p:ext uri="{BB962C8B-B14F-4D97-AF65-F5344CB8AC3E}">
        <p14:creationId xmlns:p14="http://schemas.microsoft.com/office/powerpoint/2010/main" val="2675578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7ED8-8768-4245-9C9C-F68E43D509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6B207A-0D17-1B4A-A4FB-C4DCC65B8B82}"/>
              </a:ext>
            </a:extLst>
          </p:cNvPr>
          <p:cNvSpPr>
            <a:spLocks noGrp="1"/>
          </p:cNvSpPr>
          <p:nvPr>
            <p:ph idx="1"/>
          </p:nvPr>
        </p:nvSpPr>
        <p:spPr>
          <a:xfrm>
            <a:off x="115094" y="3523449"/>
            <a:ext cx="11387137" cy="1918493"/>
          </a:xfrm>
        </p:spPr>
        <p:txBody>
          <a:bodyPr/>
          <a:lstStyle/>
          <a:p>
            <a:r>
              <a:rPr lang="en-US" dirty="0"/>
              <a:t>Every time you create a checkpoint, you also create a hidden file.</a:t>
            </a:r>
          </a:p>
          <a:p>
            <a:r>
              <a:rPr lang="en-US" dirty="0"/>
              <a:t>A simpler check-point strategy is to save the model weights to the same file, </a:t>
            </a:r>
            <a:r>
              <a:rPr lang="en-US" dirty="0">
                <a:solidFill>
                  <a:srgbClr val="FF0000"/>
                </a:solidFill>
              </a:rPr>
              <a:t>if and only if </a:t>
            </a:r>
            <a:r>
              <a:rPr lang="en-US" dirty="0"/>
              <a:t>the validation accuracy improves.</a:t>
            </a:r>
          </a:p>
        </p:txBody>
      </p:sp>
      <p:sp>
        <p:nvSpPr>
          <p:cNvPr id="4" name="Date Placeholder 3">
            <a:extLst>
              <a:ext uri="{FF2B5EF4-FFF2-40B4-BE49-F238E27FC236}">
                <a16:creationId xmlns:a16="http://schemas.microsoft.com/office/drawing/2014/main" id="{50D40232-68D5-1F43-9D05-8C48DDEC9816}"/>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E90DEBEA-7038-AE49-82E5-468DA8FE73B5}"/>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01CCA2D-80E6-954C-B4D2-F10501DE6D56}"/>
              </a:ext>
            </a:extLst>
          </p:cNvPr>
          <p:cNvSpPr>
            <a:spLocks noGrp="1"/>
          </p:cNvSpPr>
          <p:nvPr>
            <p:ph type="sldNum" sz="quarter" idx="12"/>
          </p:nvPr>
        </p:nvSpPr>
        <p:spPr/>
        <p:txBody>
          <a:bodyPr/>
          <a:lstStyle/>
          <a:p>
            <a:pPr>
              <a:defRPr/>
            </a:pPr>
            <a:fld id="{5D7239ED-A247-3F49-9595-68E607AFDC4C}" type="slidenum">
              <a:rPr lang="en-US" smtClean="0"/>
              <a:pPr>
                <a:defRPr/>
              </a:pPr>
              <a:t>63</a:t>
            </a:fld>
            <a:endParaRPr lang="en-US" dirty="0"/>
          </a:p>
        </p:txBody>
      </p:sp>
      <p:pic>
        <p:nvPicPr>
          <p:cNvPr id="7" name="Picture 6">
            <a:extLst>
              <a:ext uri="{FF2B5EF4-FFF2-40B4-BE49-F238E27FC236}">
                <a16:creationId xmlns:a16="http://schemas.microsoft.com/office/drawing/2014/main" id="{421C67CC-3033-2B40-A502-4CDAF41E8C7B}"/>
              </a:ext>
            </a:extLst>
          </p:cNvPr>
          <p:cNvPicPr>
            <a:picLocks noChangeAspect="1"/>
          </p:cNvPicPr>
          <p:nvPr/>
        </p:nvPicPr>
        <p:blipFill>
          <a:blip r:embed="rId2"/>
          <a:stretch>
            <a:fillRect/>
          </a:stretch>
        </p:blipFill>
        <p:spPr>
          <a:xfrm>
            <a:off x="0" y="60208"/>
            <a:ext cx="9929270" cy="3466299"/>
          </a:xfrm>
          <a:prstGeom prst="rect">
            <a:avLst/>
          </a:prstGeom>
        </p:spPr>
      </p:pic>
      <p:pic>
        <p:nvPicPr>
          <p:cNvPr id="8" name="Picture 7">
            <a:extLst>
              <a:ext uri="{FF2B5EF4-FFF2-40B4-BE49-F238E27FC236}">
                <a16:creationId xmlns:a16="http://schemas.microsoft.com/office/drawing/2014/main" id="{8E3AC088-3AC8-494F-855D-15C4807C56DD}"/>
              </a:ext>
            </a:extLst>
          </p:cNvPr>
          <p:cNvPicPr>
            <a:picLocks noChangeAspect="1"/>
          </p:cNvPicPr>
          <p:nvPr/>
        </p:nvPicPr>
        <p:blipFill>
          <a:blip r:embed="rId3"/>
          <a:stretch>
            <a:fillRect/>
          </a:stretch>
        </p:blipFill>
        <p:spPr>
          <a:xfrm>
            <a:off x="3128963" y="4629763"/>
            <a:ext cx="9063037" cy="2228237"/>
          </a:xfrm>
          <a:prstGeom prst="rect">
            <a:avLst/>
          </a:prstGeom>
        </p:spPr>
      </p:pic>
    </p:spTree>
    <p:extLst>
      <p:ext uri="{BB962C8B-B14F-4D97-AF65-F5344CB8AC3E}">
        <p14:creationId xmlns:p14="http://schemas.microsoft.com/office/powerpoint/2010/main" val="1117615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77C94-28E8-4C4C-8D7F-591E7B89F336}"/>
              </a:ext>
            </a:extLst>
          </p:cNvPr>
          <p:cNvSpPr>
            <a:spLocks noGrp="1"/>
          </p:cNvSpPr>
          <p:nvPr>
            <p:ph idx="1"/>
          </p:nvPr>
        </p:nvSpPr>
        <p:spPr>
          <a:xfrm>
            <a:off x="243682" y="585788"/>
            <a:ext cx="11387137" cy="6372225"/>
          </a:xfrm>
        </p:spPr>
        <p:txBody>
          <a:bodyPr/>
          <a:lstStyle/>
          <a:p>
            <a:r>
              <a:rPr lang="en-US" dirty="0"/>
              <a:t>Or use the </a:t>
            </a:r>
            <a:r>
              <a:rPr lang="en-US" dirty="0" err="1"/>
              <a:t>EarlyStopping</a:t>
            </a:r>
            <a:r>
              <a:rPr lang="en-US" dirty="0"/>
              <a:t> callback. It will interrupt training </a:t>
            </a:r>
            <a:r>
              <a:rPr lang="en-US" dirty="0">
                <a:solidFill>
                  <a:srgbClr val="FF0000"/>
                </a:solidFill>
              </a:rPr>
              <a:t>when</a:t>
            </a:r>
            <a:r>
              <a:rPr lang="en-US" dirty="0"/>
              <a:t> it measures </a:t>
            </a:r>
            <a:r>
              <a:rPr lang="en-US" dirty="0">
                <a:solidFill>
                  <a:srgbClr val="FF0000"/>
                </a:solidFill>
              </a:rPr>
              <a:t>no progress </a:t>
            </a:r>
            <a:r>
              <a:rPr lang="en-US" dirty="0"/>
              <a:t>on the validation set for a number of epochs and it will optionally roll back to the best model. </a:t>
            </a:r>
          </a:p>
          <a:p>
            <a:r>
              <a:rPr lang="en-US" dirty="0"/>
              <a:t>You can combine both callbacks to save checkpoints of your model (in case your computer crashes) and interrupt training early when there is no more progress (to avoid wasting time and resources)</a:t>
            </a:r>
          </a:p>
          <a:p>
            <a:endParaRPr lang="en-US" dirty="0"/>
          </a:p>
          <a:p>
            <a:pPr marL="0" indent="0">
              <a:buNone/>
            </a:pPr>
            <a:endParaRPr lang="en-US" dirty="0"/>
          </a:p>
          <a:p>
            <a:endParaRPr lang="en-US" dirty="0"/>
          </a:p>
          <a:p>
            <a:r>
              <a:rPr lang="en-US" dirty="0"/>
              <a:t> Training will stop when the chosen performance measure stops improving. To discover the training epoch on which training was stopped, the “</a:t>
            </a:r>
            <a:r>
              <a:rPr lang="en-US" i="1" dirty="0"/>
              <a:t>verbose</a:t>
            </a:r>
            <a:r>
              <a:rPr lang="en-US" dirty="0"/>
              <a:t>” argument can be set to 1. Once stopped, the callback will print the epoch number.</a:t>
            </a:r>
          </a:p>
          <a:p>
            <a:r>
              <a:rPr lang="en-US" dirty="0"/>
              <a:t> The first sign of no further improvement may not be the best time to stop training. The model may has no improvement or even get slightly worse before getting much better.</a:t>
            </a:r>
          </a:p>
          <a:p>
            <a:r>
              <a:rPr lang="en-US" dirty="0"/>
              <a:t>We can add a delay to the trigger in terms of the number of epochs on which we would like to see no improvement. This can be done by setting the “</a:t>
            </a:r>
            <a:r>
              <a:rPr lang="en-US" i="1" dirty="0"/>
              <a:t>patience</a:t>
            </a:r>
            <a:r>
              <a:rPr lang="en-US" dirty="0"/>
              <a:t>” argument.</a:t>
            </a:r>
          </a:p>
          <a:p>
            <a:endParaRPr lang="en-US" dirty="0"/>
          </a:p>
          <a:p>
            <a:endParaRPr lang="en-US" dirty="0"/>
          </a:p>
        </p:txBody>
      </p:sp>
      <p:sp>
        <p:nvSpPr>
          <p:cNvPr id="4" name="Date Placeholder 3">
            <a:extLst>
              <a:ext uri="{FF2B5EF4-FFF2-40B4-BE49-F238E27FC236}">
                <a16:creationId xmlns:a16="http://schemas.microsoft.com/office/drawing/2014/main" id="{C8F8F4D4-9CB4-5544-B4E8-51D87E45606D}"/>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68FC6D2C-A882-B14B-8039-3CCBA46C0AD8}"/>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F6A47425-F560-7247-9FE8-5123FD4C2156}"/>
              </a:ext>
            </a:extLst>
          </p:cNvPr>
          <p:cNvSpPr>
            <a:spLocks noGrp="1"/>
          </p:cNvSpPr>
          <p:nvPr>
            <p:ph type="sldNum" sz="quarter" idx="12"/>
          </p:nvPr>
        </p:nvSpPr>
        <p:spPr/>
        <p:txBody>
          <a:bodyPr/>
          <a:lstStyle/>
          <a:p>
            <a:pPr>
              <a:defRPr/>
            </a:pPr>
            <a:fld id="{5D7239ED-A247-3F49-9595-68E607AFDC4C}" type="slidenum">
              <a:rPr lang="en-US" smtClean="0"/>
              <a:pPr>
                <a:defRPr/>
              </a:pPr>
              <a:t>64</a:t>
            </a:fld>
            <a:endParaRPr lang="en-US" dirty="0"/>
          </a:p>
        </p:txBody>
      </p:sp>
      <p:pic>
        <p:nvPicPr>
          <p:cNvPr id="9" name="Picture 8">
            <a:extLst>
              <a:ext uri="{FF2B5EF4-FFF2-40B4-BE49-F238E27FC236}">
                <a16:creationId xmlns:a16="http://schemas.microsoft.com/office/drawing/2014/main" id="{97087C12-0070-B34C-9C92-C4F95C3F3D91}"/>
              </a:ext>
            </a:extLst>
          </p:cNvPr>
          <p:cNvPicPr>
            <a:picLocks noChangeAspect="1"/>
          </p:cNvPicPr>
          <p:nvPr/>
        </p:nvPicPr>
        <p:blipFill>
          <a:blip r:embed="rId2"/>
          <a:stretch>
            <a:fillRect/>
          </a:stretch>
        </p:blipFill>
        <p:spPr>
          <a:xfrm>
            <a:off x="1407289" y="2775775"/>
            <a:ext cx="9377422" cy="435484"/>
          </a:xfrm>
          <a:prstGeom prst="rect">
            <a:avLst/>
          </a:prstGeom>
        </p:spPr>
      </p:pic>
    </p:spTree>
    <p:extLst>
      <p:ext uri="{BB962C8B-B14F-4D97-AF65-F5344CB8AC3E}">
        <p14:creationId xmlns:p14="http://schemas.microsoft.com/office/powerpoint/2010/main" val="634444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A20C-629A-1048-BC81-B8109AC8AF19}"/>
              </a:ext>
            </a:extLst>
          </p:cNvPr>
          <p:cNvSpPr>
            <a:spLocks noGrp="1"/>
          </p:cNvSpPr>
          <p:nvPr>
            <p:ph type="title"/>
          </p:nvPr>
        </p:nvSpPr>
        <p:spPr/>
        <p:txBody>
          <a:bodyPr/>
          <a:lstStyle/>
          <a:p>
            <a:r>
              <a:rPr lang="en-US" dirty="0"/>
              <a:t>Backpropagation problems</a:t>
            </a:r>
          </a:p>
        </p:txBody>
      </p:sp>
      <p:sp>
        <p:nvSpPr>
          <p:cNvPr id="3" name="Content Placeholder 2">
            <a:extLst>
              <a:ext uri="{FF2B5EF4-FFF2-40B4-BE49-F238E27FC236}">
                <a16:creationId xmlns:a16="http://schemas.microsoft.com/office/drawing/2014/main" id="{4D84CB7C-C351-1B43-B656-B669BD7936A3}"/>
              </a:ext>
            </a:extLst>
          </p:cNvPr>
          <p:cNvSpPr>
            <a:spLocks noGrp="1"/>
          </p:cNvSpPr>
          <p:nvPr>
            <p:ph idx="1"/>
          </p:nvPr>
        </p:nvSpPr>
        <p:spPr>
          <a:xfrm>
            <a:off x="314325" y="1435261"/>
            <a:ext cx="11723346" cy="4736939"/>
          </a:xfrm>
        </p:spPr>
        <p:txBody>
          <a:bodyPr/>
          <a:lstStyle/>
          <a:p>
            <a:r>
              <a:rPr lang="en-US" dirty="0"/>
              <a:t>The backpropagation algorithm works by going from the output layer to the input layer, propagating the error gradient along the way. </a:t>
            </a:r>
          </a:p>
          <a:p>
            <a:r>
              <a:rPr lang="en-US" dirty="0"/>
              <a:t>Once the algorithm has computed the gradient of the cost function with regard to each parameter in the network, it uses these gradients to update each parameter with a Gradient Descent step.</a:t>
            </a:r>
          </a:p>
          <a:p>
            <a:r>
              <a:rPr lang="en-US" dirty="0">
                <a:solidFill>
                  <a:srgbClr val="FF0000"/>
                </a:solidFill>
              </a:rPr>
              <a:t>Unfortunately,</a:t>
            </a:r>
            <a:r>
              <a:rPr lang="en-US" dirty="0"/>
              <a:t> gradients often get smaller and smaller as the algorithm progresses down to the lower layers. </a:t>
            </a:r>
          </a:p>
          <a:p>
            <a:r>
              <a:rPr lang="en-US" dirty="0"/>
              <a:t>As a result, the Gradient Descent update leaves the lower layers’ connection weights virtually unchanged, and training never converges to a good solution. </a:t>
            </a:r>
          </a:p>
          <a:p>
            <a:r>
              <a:rPr lang="en-US" dirty="0"/>
              <a:t>We call this the </a:t>
            </a:r>
            <a:r>
              <a:rPr lang="en-US" i="1" dirty="0">
                <a:solidFill>
                  <a:srgbClr val="FF0000"/>
                </a:solidFill>
              </a:rPr>
              <a:t>vanishing gradients</a:t>
            </a:r>
            <a:r>
              <a:rPr lang="en-US" dirty="0"/>
              <a:t> problem. </a:t>
            </a:r>
          </a:p>
          <a:p>
            <a:r>
              <a:rPr lang="en-US" dirty="0"/>
              <a:t>In some cases, the opposite can happen: the gradients can grow bigger and bigger until layers get insanely large weight updates and the algorithm diverges. This is the </a:t>
            </a:r>
            <a:r>
              <a:rPr lang="en-US" i="1" dirty="0">
                <a:solidFill>
                  <a:srgbClr val="FF0000"/>
                </a:solidFill>
              </a:rPr>
              <a:t>exploding gradients</a:t>
            </a:r>
            <a:r>
              <a:rPr lang="en-US" dirty="0"/>
              <a:t> problem.</a:t>
            </a:r>
          </a:p>
          <a:p>
            <a:r>
              <a:rPr lang="en-US" dirty="0"/>
              <a:t>More generally, deep neural networks suffer from unstable gradients; different layers may learn at widely different speeds.</a:t>
            </a:r>
          </a:p>
          <a:p>
            <a:endParaRPr lang="en-US" dirty="0"/>
          </a:p>
        </p:txBody>
      </p:sp>
      <p:sp>
        <p:nvSpPr>
          <p:cNvPr id="4" name="Date Placeholder 3">
            <a:extLst>
              <a:ext uri="{FF2B5EF4-FFF2-40B4-BE49-F238E27FC236}">
                <a16:creationId xmlns:a16="http://schemas.microsoft.com/office/drawing/2014/main" id="{F83704DD-717A-1A42-AFBD-9E0294472B99}"/>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3710DB76-AD2B-D646-A5B0-EC1B5C334C73}"/>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2FFA351-0741-994B-B102-C9BD62AD9CCA}"/>
              </a:ext>
            </a:extLst>
          </p:cNvPr>
          <p:cNvSpPr>
            <a:spLocks noGrp="1"/>
          </p:cNvSpPr>
          <p:nvPr>
            <p:ph type="sldNum" sz="quarter" idx="12"/>
          </p:nvPr>
        </p:nvSpPr>
        <p:spPr/>
        <p:txBody>
          <a:bodyPr/>
          <a:lstStyle/>
          <a:p>
            <a:pPr>
              <a:defRPr/>
            </a:pPr>
            <a:fld id="{5D7239ED-A247-3F49-9595-68E607AFDC4C}" type="slidenum">
              <a:rPr lang="en-US" smtClean="0"/>
              <a:pPr>
                <a:defRPr/>
              </a:pPr>
              <a:t>65</a:t>
            </a:fld>
            <a:endParaRPr lang="en-US" dirty="0"/>
          </a:p>
        </p:txBody>
      </p:sp>
    </p:spTree>
    <p:extLst>
      <p:ext uri="{BB962C8B-B14F-4D97-AF65-F5344CB8AC3E}">
        <p14:creationId xmlns:p14="http://schemas.microsoft.com/office/powerpoint/2010/main" val="2986053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4D17-E418-4A4D-9A51-DADE458C635B}"/>
              </a:ext>
            </a:extLst>
          </p:cNvPr>
          <p:cNvSpPr>
            <a:spLocks noGrp="1"/>
          </p:cNvSpPr>
          <p:nvPr>
            <p:ph type="title"/>
          </p:nvPr>
        </p:nvSpPr>
        <p:spPr/>
        <p:txBody>
          <a:bodyPr/>
          <a:lstStyle/>
          <a:p>
            <a:r>
              <a:rPr lang="en-US" dirty="0"/>
              <a:t>Problems solved with activation function</a:t>
            </a:r>
          </a:p>
        </p:txBody>
      </p:sp>
      <p:sp>
        <p:nvSpPr>
          <p:cNvPr id="3" name="Content Placeholder 2">
            <a:extLst>
              <a:ext uri="{FF2B5EF4-FFF2-40B4-BE49-F238E27FC236}">
                <a16:creationId xmlns:a16="http://schemas.microsoft.com/office/drawing/2014/main" id="{6E2DE6D0-3E0F-2541-B91E-A9EC67E42CBE}"/>
              </a:ext>
            </a:extLst>
          </p:cNvPr>
          <p:cNvSpPr>
            <a:spLocks noGrp="1"/>
          </p:cNvSpPr>
          <p:nvPr>
            <p:ph idx="1"/>
          </p:nvPr>
        </p:nvSpPr>
        <p:spPr/>
        <p:txBody>
          <a:bodyPr/>
          <a:lstStyle/>
          <a:p>
            <a:r>
              <a:rPr lang="en-US" dirty="0"/>
              <a:t>Some researchers said that the problems with unstable gradients were in part due to a poor choice of activation function. </a:t>
            </a:r>
          </a:p>
          <a:p>
            <a:r>
              <a:rPr lang="en-US" dirty="0"/>
              <a:t>They had chosen to use roughly sigmoid activation functions </a:t>
            </a:r>
          </a:p>
          <a:p>
            <a:r>
              <a:rPr lang="en-US" dirty="0"/>
              <a:t>But it turns out that other activation functions behave much better in deep neural networks—in particular, the </a:t>
            </a:r>
            <a:r>
              <a:rPr lang="en-US" dirty="0" err="1"/>
              <a:t>ReLU</a:t>
            </a:r>
            <a:r>
              <a:rPr lang="en-US" dirty="0"/>
              <a:t> activation function, mostly because it does not saturate for positive values (and because it is fast to compute).</a:t>
            </a:r>
          </a:p>
          <a:p>
            <a:r>
              <a:rPr lang="en-US" dirty="0"/>
              <a:t>Unfortunately, the </a:t>
            </a:r>
            <a:r>
              <a:rPr lang="en-US" dirty="0" err="1"/>
              <a:t>ReLU</a:t>
            </a:r>
            <a:r>
              <a:rPr lang="en-US" dirty="0"/>
              <a:t> activation function is not perfect. It suffers from a problem known as </a:t>
            </a:r>
            <a:r>
              <a:rPr lang="en-US" dirty="0">
                <a:solidFill>
                  <a:srgbClr val="FF0000"/>
                </a:solidFill>
              </a:rPr>
              <a:t>the </a:t>
            </a:r>
            <a:r>
              <a:rPr lang="en-US" i="1" dirty="0">
                <a:solidFill>
                  <a:srgbClr val="FF0000"/>
                </a:solidFill>
              </a:rPr>
              <a:t>dying </a:t>
            </a:r>
            <a:r>
              <a:rPr lang="en-US" i="1" dirty="0" err="1">
                <a:solidFill>
                  <a:srgbClr val="FF0000"/>
                </a:solidFill>
              </a:rPr>
              <a:t>ReLUs</a:t>
            </a:r>
            <a:r>
              <a:rPr lang="en-US" dirty="0"/>
              <a:t>: during training, some neurons effectively “die,” meaning they stop outputting anything other than 0. </a:t>
            </a:r>
          </a:p>
          <a:p>
            <a:r>
              <a:rPr lang="en-US" dirty="0"/>
              <a:t>In some cases, you may find that half of your network’s neurons are dead, especially if you used a large learning rate. A neuron dies when its weights get tweaked in such a way that the weighted sum of its inputs are negative for all instances in the training set. </a:t>
            </a:r>
          </a:p>
        </p:txBody>
      </p:sp>
      <p:sp>
        <p:nvSpPr>
          <p:cNvPr id="4" name="Date Placeholder 3">
            <a:extLst>
              <a:ext uri="{FF2B5EF4-FFF2-40B4-BE49-F238E27FC236}">
                <a16:creationId xmlns:a16="http://schemas.microsoft.com/office/drawing/2014/main" id="{C4F39503-95A7-4642-B671-8DCF5D65D024}"/>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CBF4C7A4-3DD8-6246-B297-972A11C9E638}"/>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ED55484-A600-DD44-8766-9BEED58B8764}"/>
              </a:ext>
            </a:extLst>
          </p:cNvPr>
          <p:cNvSpPr>
            <a:spLocks noGrp="1"/>
          </p:cNvSpPr>
          <p:nvPr>
            <p:ph type="sldNum" sz="quarter" idx="12"/>
          </p:nvPr>
        </p:nvSpPr>
        <p:spPr/>
        <p:txBody>
          <a:bodyPr/>
          <a:lstStyle/>
          <a:p>
            <a:pPr>
              <a:defRPr/>
            </a:pPr>
            <a:fld id="{5D7239ED-A247-3F49-9595-68E607AFDC4C}" type="slidenum">
              <a:rPr lang="en-US" smtClean="0"/>
              <a:pPr>
                <a:defRPr/>
              </a:pPr>
              <a:t>66</a:t>
            </a:fld>
            <a:endParaRPr lang="en-US" dirty="0"/>
          </a:p>
        </p:txBody>
      </p:sp>
    </p:spTree>
    <p:extLst>
      <p:ext uri="{BB962C8B-B14F-4D97-AF65-F5344CB8AC3E}">
        <p14:creationId xmlns:p14="http://schemas.microsoft.com/office/powerpoint/2010/main" val="385327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6F75-FF25-4845-9B34-353BF325D5BA}"/>
              </a:ext>
            </a:extLst>
          </p:cNvPr>
          <p:cNvSpPr>
            <a:spLocks noGrp="1"/>
          </p:cNvSpPr>
          <p:nvPr>
            <p:ph type="title"/>
          </p:nvPr>
        </p:nvSpPr>
        <p:spPr/>
        <p:txBody>
          <a:bodyPr/>
          <a:lstStyle/>
          <a:p>
            <a:r>
              <a:rPr lang="en-US" dirty="0"/>
              <a:t>To solve </a:t>
            </a:r>
            <a:r>
              <a:rPr lang="en-US" dirty="0" err="1"/>
              <a:t>ReLU</a:t>
            </a:r>
            <a:r>
              <a:rPr lang="en-US" dirty="0"/>
              <a:t> problem</a:t>
            </a:r>
          </a:p>
        </p:txBody>
      </p:sp>
      <p:sp>
        <p:nvSpPr>
          <p:cNvPr id="3" name="Content Placeholder 2">
            <a:extLst>
              <a:ext uri="{FF2B5EF4-FFF2-40B4-BE49-F238E27FC236}">
                <a16:creationId xmlns:a16="http://schemas.microsoft.com/office/drawing/2014/main" id="{C2BFE5BC-8066-4049-9C04-77B5DE40D534}"/>
              </a:ext>
            </a:extLst>
          </p:cNvPr>
          <p:cNvSpPr>
            <a:spLocks noGrp="1"/>
          </p:cNvSpPr>
          <p:nvPr>
            <p:ph idx="1"/>
          </p:nvPr>
        </p:nvSpPr>
        <p:spPr>
          <a:xfrm>
            <a:off x="314326" y="1743075"/>
            <a:ext cx="7301816" cy="4429125"/>
          </a:xfrm>
        </p:spPr>
        <p:txBody>
          <a:bodyPr/>
          <a:lstStyle/>
          <a:p>
            <a:r>
              <a:rPr lang="en-US" dirty="0"/>
              <a:t>To solve this problem, you may want to use a variant of the </a:t>
            </a:r>
            <a:r>
              <a:rPr lang="en-US" dirty="0" err="1"/>
              <a:t>ReLU</a:t>
            </a:r>
            <a:r>
              <a:rPr lang="en-US" dirty="0"/>
              <a:t> function, such as the </a:t>
            </a:r>
            <a:r>
              <a:rPr lang="en-US" i="1" dirty="0">
                <a:solidFill>
                  <a:srgbClr val="FF0000"/>
                </a:solidFill>
              </a:rPr>
              <a:t>leaky </a:t>
            </a:r>
            <a:r>
              <a:rPr lang="en-US" i="1" dirty="0" err="1">
                <a:solidFill>
                  <a:srgbClr val="FF0000"/>
                </a:solidFill>
              </a:rPr>
              <a:t>ReLU</a:t>
            </a:r>
            <a:r>
              <a:rPr lang="en-US" dirty="0"/>
              <a:t>. This function is defined as </a:t>
            </a:r>
            <a:r>
              <a:rPr lang="en-US" dirty="0" err="1">
                <a:solidFill>
                  <a:srgbClr val="FF0000"/>
                </a:solidFill>
              </a:rPr>
              <a:t>LeakyReLU</a:t>
            </a:r>
            <a:r>
              <a:rPr lang="el-GR" i="1" baseline="-25000" dirty="0">
                <a:solidFill>
                  <a:srgbClr val="FF0000"/>
                </a:solidFill>
              </a:rPr>
              <a:t>α</a:t>
            </a:r>
            <a:r>
              <a:rPr lang="el-GR" dirty="0">
                <a:solidFill>
                  <a:srgbClr val="FF0000"/>
                </a:solidFill>
              </a:rPr>
              <a:t>(</a:t>
            </a:r>
            <a:r>
              <a:rPr lang="en-US" i="1" dirty="0">
                <a:solidFill>
                  <a:srgbClr val="FF0000"/>
                </a:solidFill>
              </a:rPr>
              <a:t>z</a:t>
            </a:r>
            <a:r>
              <a:rPr lang="en-US" dirty="0">
                <a:solidFill>
                  <a:srgbClr val="FF0000"/>
                </a:solidFill>
              </a:rPr>
              <a:t>) = max(</a:t>
            </a:r>
            <a:r>
              <a:rPr lang="el-GR" i="1" dirty="0">
                <a:solidFill>
                  <a:srgbClr val="FF0000"/>
                </a:solidFill>
              </a:rPr>
              <a:t>α</a:t>
            </a:r>
            <a:r>
              <a:rPr lang="en-US" i="1" dirty="0">
                <a:solidFill>
                  <a:srgbClr val="FF0000"/>
                </a:solidFill>
              </a:rPr>
              <a:t>z</a:t>
            </a:r>
            <a:r>
              <a:rPr lang="en-US" dirty="0">
                <a:solidFill>
                  <a:srgbClr val="FF0000"/>
                </a:solidFill>
              </a:rPr>
              <a:t>, </a:t>
            </a:r>
            <a:r>
              <a:rPr lang="en-US" i="1" dirty="0">
                <a:solidFill>
                  <a:srgbClr val="FF0000"/>
                </a:solidFill>
              </a:rPr>
              <a:t>z</a:t>
            </a:r>
            <a:r>
              <a:rPr lang="en-US" dirty="0">
                <a:solidFill>
                  <a:srgbClr val="FF0000"/>
                </a:solidFill>
              </a:rPr>
              <a:t>)</a:t>
            </a:r>
          </a:p>
          <a:p>
            <a:r>
              <a:rPr lang="en-US" dirty="0"/>
              <a:t>The hyperparameter </a:t>
            </a:r>
            <a:r>
              <a:rPr lang="el-GR" i="1" dirty="0"/>
              <a:t>α</a:t>
            </a:r>
            <a:r>
              <a:rPr lang="el-GR" dirty="0"/>
              <a:t> </a:t>
            </a:r>
            <a:r>
              <a:rPr lang="en-US" dirty="0"/>
              <a:t>defines how much the function “leaks”: it is the slope of the function for </a:t>
            </a:r>
            <a:r>
              <a:rPr lang="en-US" i="1" dirty="0"/>
              <a:t>z</a:t>
            </a:r>
            <a:r>
              <a:rPr lang="en-US" dirty="0"/>
              <a:t> &lt; 0 and is typically set to 0.01. </a:t>
            </a:r>
            <a:r>
              <a:rPr lang="en-US" dirty="0">
                <a:solidFill>
                  <a:srgbClr val="FF0000"/>
                </a:solidFill>
              </a:rPr>
              <a:t>This small slope ensures that leaky </a:t>
            </a:r>
            <a:r>
              <a:rPr lang="en-US" dirty="0" err="1">
                <a:solidFill>
                  <a:srgbClr val="FF0000"/>
                </a:solidFill>
              </a:rPr>
              <a:t>ReLUs</a:t>
            </a:r>
            <a:r>
              <a:rPr lang="en-US" dirty="0">
                <a:solidFill>
                  <a:srgbClr val="FF0000"/>
                </a:solidFill>
              </a:rPr>
              <a:t> never die</a:t>
            </a:r>
            <a:r>
              <a:rPr lang="en-US" dirty="0"/>
              <a:t>; they can go into a long coma, but they have a chance to eventually wake up</a:t>
            </a:r>
          </a:p>
          <a:p>
            <a:r>
              <a:rPr lang="en-US" dirty="0"/>
              <a:t>A new activation function called the </a:t>
            </a:r>
            <a:r>
              <a:rPr lang="en-US" i="1" dirty="0">
                <a:solidFill>
                  <a:srgbClr val="FF0000"/>
                </a:solidFill>
              </a:rPr>
              <a:t>exponential linear unit</a:t>
            </a:r>
            <a:r>
              <a:rPr lang="en-US" dirty="0">
                <a:solidFill>
                  <a:srgbClr val="FF0000"/>
                </a:solidFill>
              </a:rPr>
              <a:t> (ELU)</a:t>
            </a:r>
            <a:r>
              <a:rPr lang="en-US" dirty="0"/>
              <a:t> also outperformed </a:t>
            </a:r>
            <a:r>
              <a:rPr lang="en-US" dirty="0" err="1"/>
              <a:t>ReLU</a:t>
            </a:r>
            <a:r>
              <a:rPr lang="en-US" dirty="0"/>
              <a:t>. The main </a:t>
            </a:r>
            <a:r>
              <a:rPr lang="en-US" u="sng" dirty="0"/>
              <a:t>drawback of the ELU activation function is that it is slower to compute than the </a:t>
            </a:r>
            <a:r>
              <a:rPr lang="en-US" u="sng" dirty="0" err="1"/>
              <a:t>ReLU</a:t>
            </a:r>
            <a:r>
              <a:rPr lang="en-US" u="sng" dirty="0"/>
              <a:t> function.</a:t>
            </a:r>
          </a:p>
          <a:p>
            <a:endParaRPr lang="en-US" dirty="0"/>
          </a:p>
        </p:txBody>
      </p:sp>
      <p:sp>
        <p:nvSpPr>
          <p:cNvPr id="4" name="Date Placeholder 3">
            <a:extLst>
              <a:ext uri="{FF2B5EF4-FFF2-40B4-BE49-F238E27FC236}">
                <a16:creationId xmlns:a16="http://schemas.microsoft.com/office/drawing/2014/main" id="{B5521959-C580-6A45-B932-89469639DCE3}"/>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B8464B2D-D8AD-9D46-BA1F-E84D72647F7F}"/>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4BDC58F2-CBF5-D94F-92C3-CD1032C4F6BD}"/>
              </a:ext>
            </a:extLst>
          </p:cNvPr>
          <p:cNvSpPr>
            <a:spLocks noGrp="1"/>
          </p:cNvSpPr>
          <p:nvPr>
            <p:ph type="sldNum" sz="quarter" idx="12"/>
          </p:nvPr>
        </p:nvSpPr>
        <p:spPr/>
        <p:txBody>
          <a:bodyPr/>
          <a:lstStyle/>
          <a:p>
            <a:pPr>
              <a:defRPr/>
            </a:pPr>
            <a:fld id="{5D7239ED-A247-3F49-9595-68E607AFDC4C}" type="slidenum">
              <a:rPr lang="en-US" smtClean="0"/>
              <a:pPr>
                <a:defRPr/>
              </a:pPr>
              <a:t>67</a:t>
            </a:fld>
            <a:endParaRPr lang="en-US" dirty="0"/>
          </a:p>
        </p:txBody>
      </p:sp>
      <p:pic>
        <p:nvPicPr>
          <p:cNvPr id="7" name="Picture 6">
            <a:extLst>
              <a:ext uri="{FF2B5EF4-FFF2-40B4-BE49-F238E27FC236}">
                <a16:creationId xmlns:a16="http://schemas.microsoft.com/office/drawing/2014/main" id="{F43C41C4-DA5A-9940-97EB-811E0C804731}"/>
              </a:ext>
            </a:extLst>
          </p:cNvPr>
          <p:cNvPicPr>
            <a:picLocks noChangeAspect="1"/>
          </p:cNvPicPr>
          <p:nvPr/>
        </p:nvPicPr>
        <p:blipFill>
          <a:blip r:embed="rId2"/>
          <a:stretch>
            <a:fillRect/>
          </a:stretch>
        </p:blipFill>
        <p:spPr>
          <a:xfrm>
            <a:off x="7454124" y="46849"/>
            <a:ext cx="4737876" cy="3192426"/>
          </a:xfrm>
          <a:prstGeom prst="rect">
            <a:avLst/>
          </a:prstGeom>
        </p:spPr>
      </p:pic>
      <p:pic>
        <p:nvPicPr>
          <p:cNvPr id="8" name="Picture 7">
            <a:extLst>
              <a:ext uri="{FF2B5EF4-FFF2-40B4-BE49-F238E27FC236}">
                <a16:creationId xmlns:a16="http://schemas.microsoft.com/office/drawing/2014/main" id="{F98AF775-5BED-2A48-8C63-4F9C3D6D3EA7}"/>
              </a:ext>
            </a:extLst>
          </p:cNvPr>
          <p:cNvPicPr>
            <a:picLocks noChangeAspect="1"/>
          </p:cNvPicPr>
          <p:nvPr/>
        </p:nvPicPr>
        <p:blipFill>
          <a:blip r:embed="rId3"/>
          <a:stretch>
            <a:fillRect/>
          </a:stretch>
        </p:blipFill>
        <p:spPr>
          <a:xfrm>
            <a:off x="7616143" y="3448234"/>
            <a:ext cx="4575858" cy="3362917"/>
          </a:xfrm>
          <a:prstGeom prst="rect">
            <a:avLst/>
          </a:prstGeom>
        </p:spPr>
      </p:pic>
    </p:spTree>
    <p:extLst>
      <p:ext uri="{BB962C8B-B14F-4D97-AF65-F5344CB8AC3E}">
        <p14:creationId xmlns:p14="http://schemas.microsoft.com/office/powerpoint/2010/main" val="3104588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2EBF-8DC1-B744-BA7F-549C4EC9404C}"/>
              </a:ext>
            </a:extLst>
          </p:cNvPr>
          <p:cNvSpPr>
            <a:spLocks noGrp="1"/>
          </p:cNvSpPr>
          <p:nvPr>
            <p:ph type="title"/>
          </p:nvPr>
        </p:nvSpPr>
        <p:spPr/>
        <p:txBody>
          <a:bodyPr>
            <a:normAutofit/>
          </a:bodyPr>
          <a:lstStyle/>
          <a:p>
            <a:r>
              <a:rPr lang="en-US" b="1" dirty="0"/>
              <a:t>Batch Normalization</a:t>
            </a:r>
            <a:endParaRPr lang="en-US" dirty="0"/>
          </a:p>
        </p:txBody>
      </p:sp>
      <p:sp>
        <p:nvSpPr>
          <p:cNvPr id="3" name="Content Placeholder 2">
            <a:extLst>
              <a:ext uri="{FF2B5EF4-FFF2-40B4-BE49-F238E27FC236}">
                <a16:creationId xmlns:a16="http://schemas.microsoft.com/office/drawing/2014/main" id="{F433DF9D-3881-AE40-B10F-237F3D314944}"/>
              </a:ext>
            </a:extLst>
          </p:cNvPr>
          <p:cNvSpPr>
            <a:spLocks noGrp="1"/>
          </p:cNvSpPr>
          <p:nvPr>
            <p:ph idx="1"/>
          </p:nvPr>
        </p:nvSpPr>
        <p:spPr>
          <a:xfrm>
            <a:off x="402431" y="1333795"/>
            <a:ext cx="11387137" cy="4429125"/>
          </a:xfrm>
        </p:spPr>
        <p:txBody>
          <a:bodyPr/>
          <a:lstStyle/>
          <a:p>
            <a:r>
              <a:rPr lang="en-US" dirty="0"/>
              <a:t>To reduce the danger of the vanishing/exploding gradients problems</a:t>
            </a:r>
          </a:p>
          <a:p>
            <a:r>
              <a:rPr lang="en-US" dirty="0"/>
              <a:t>The technique consists of adding an operation in the model just before or after the activation function of each hidden layer. This operation simply </a:t>
            </a:r>
            <a:r>
              <a:rPr lang="en-US" dirty="0">
                <a:solidFill>
                  <a:srgbClr val="FF0000"/>
                </a:solidFill>
              </a:rPr>
              <a:t>zero-centers and normalizes each input</a:t>
            </a:r>
            <a:r>
              <a:rPr lang="en-US" dirty="0"/>
              <a:t>, then scales and shifts the result using two new parameter vectors per layer: one for scaling, the other for shifting. In other words, the operation lets the model learn the optimal scale and mean of each of the layer’s inputs.</a:t>
            </a:r>
          </a:p>
          <a:p>
            <a:r>
              <a:rPr lang="en-US" dirty="0"/>
              <a:t>Finally, like a gift that keeps on giving, Batch Normalization acts like a </a:t>
            </a:r>
            <a:r>
              <a:rPr lang="en-US" dirty="0" err="1"/>
              <a:t>regularizer</a:t>
            </a:r>
            <a:r>
              <a:rPr lang="en-US" dirty="0"/>
              <a:t>, reducing the need for other regularization techniques</a:t>
            </a:r>
          </a:p>
          <a:p>
            <a:r>
              <a:rPr lang="en-US" dirty="0" err="1"/>
              <a:t>BatchNormalization</a:t>
            </a:r>
            <a:r>
              <a:rPr lang="en-US" dirty="0"/>
              <a:t> has become one of the most-used layers in deep neural networks, to the point that it is often omitted in the diagrams, as it is assumed that BN is added after every layer.</a:t>
            </a:r>
          </a:p>
        </p:txBody>
      </p:sp>
      <p:sp>
        <p:nvSpPr>
          <p:cNvPr id="4" name="Date Placeholder 3">
            <a:extLst>
              <a:ext uri="{FF2B5EF4-FFF2-40B4-BE49-F238E27FC236}">
                <a16:creationId xmlns:a16="http://schemas.microsoft.com/office/drawing/2014/main" id="{8F6F3CFA-B3A9-1C41-8D1A-4408988888E4}"/>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E22D6EA0-16D5-1D41-9A9A-8FC8F93EC286}"/>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F71B0A45-45FE-9549-A947-CA3D054DCF91}"/>
              </a:ext>
            </a:extLst>
          </p:cNvPr>
          <p:cNvSpPr>
            <a:spLocks noGrp="1"/>
          </p:cNvSpPr>
          <p:nvPr>
            <p:ph type="sldNum" sz="quarter" idx="12"/>
          </p:nvPr>
        </p:nvSpPr>
        <p:spPr/>
        <p:txBody>
          <a:bodyPr/>
          <a:lstStyle/>
          <a:p>
            <a:pPr>
              <a:defRPr/>
            </a:pPr>
            <a:fld id="{5D7239ED-A247-3F49-9595-68E607AFDC4C}" type="slidenum">
              <a:rPr lang="en-US" smtClean="0"/>
              <a:pPr>
                <a:defRPr/>
              </a:pPr>
              <a:t>68</a:t>
            </a:fld>
            <a:endParaRPr lang="en-US" dirty="0"/>
          </a:p>
        </p:txBody>
      </p:sp>
      <p:pic>
        <p:nvPicPr>
          <p:cNvPr id="7" name="Picture 6">
            <a:extLst>
              <a:ext uri="{FF2B5EF4-FFF2-40B4-BE49-F238E27FC236}">
                <a16:creationId xmlns:a16="http://schemas.microsoft.com/office/drawing/2014/main" id="{2D2D69D3-6627-7D4B-A64A-ED17BF512EEA}"/>
              </a:ext>
            </a:extLst>
          </p:cNvPr>
          <p:cNvPicPr>
            <a:picLocks noChangeAspect="1"/>
          </p:cNvPicPr>
          <p:nvPr/>
        </p:nvPicPr>
        <p:blipFill>
          <a:blip r:embed="rId2"/>
          <a:stretch>
            <a:fillRect/>
          </a:stretch>
        </p:blipFill>
        <p:spPr>
          <a:xfrm>
            <a:off x="1722578" y="4587956"/>
            <a:ext cx="7560318" cy="2270044"/>
          </a:xfrm>
          <a:prstGeom prst="rect">
            <a:avLst/>
          </a:prstGeom>
        </p:spPr>
      </p:pic>
    </p:spTree>
    <p:extLst>
      <p:ext uri="{BB962C8B-B14F-4D97-AF65-F5344CB8AC3E}">
        <p14:creationId xmlns:p14="http://schemas.microsoft.com/office/powerpoint/2010/main" val="1841691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0089-5765-0A49-A93B-2315DBBC6764}"/>
              </a:ext>
            </a:extLst>
          </p:cNvPr>
          <p:cNvSpPr>
            <a:spLocks noGrp="1"/>
          </p:cNvSpPr>
          <p:nvPr>
            <p:ph type="title"/>
          </p:nvPr>
        </p:nvSpPr>
        <p:spPr/>
        <p:txBody>
          <a:bodyPr>
            <a:normAutofit/>
          </a:bodyPr>
          <a:lstStyle/>
          <a:p>
            <a:r>
              <a:rPr lang="en-US" b="1" dirty="0"/>
              <a:t>Gradient Clipping</a:t>
            </a:r>
            <a:endParaRPr lang="en-US" dirty="0"/>
          </a:p>
        </p:txBody>
      </p:sp>
      <p:sp>
        <p:nvSpPr>
          <p:cNvPr id="3" name="Content Placeholder 2">
            <a:extLst>
              <a:ext uri="{FF2B5EF4-FFF2-40B4-BE49-F238E27FC236}">
                <a16:creationId xmlns:a16="http://schemas.microsoft.com/office/drawing/2014/main" id="{E70E29EE-9A95-C348-B638-D81F46CC345E}"/>
              </a:ext>
            </a:extLst>
          </p:cNvPr>
          <p:cNvSpPr>
            <a:spLocks noGrp="1"/>
          </p:cNvSpPr>
          <p:nvPr>
            <p:ph idx="1"/>
          </p:nvPr>
        </p:nvSpPr>
        <p:spPr/>
        <p:txBody>
          <a:bodyPr/>
          <a:lstStyle/>
          <a:p>
            <a:r>
              <a:rPr lang="en-US" dirty="0"/>
              <a:t>Another popular technique </a:t>
            </a:r>
            <a:r>
              <a:rPr lang="en-US" dirty="0">
                <a:solidFill>
                  <a:srgbClr val="FF0000"/>
                </a:solidFill>
              </a:rPr>
              <a:t>to reduce the exploding gradients problem</a:t>
            </a:r>
            <a:r>
              <a:rPr lang="en-US" dirty="0"/>
              <a:t> is to clip the gradients during backpropagation so that they </a:t>
            </a:r>
            <a:r>
              <a:rPr lang="en-US" dirty="0">
                <a:solidFill>
                  <a:srgbClr val="FF0000"/>
                </a:solidFill>
              </a:rPr>
              <a:t>never exceed some threshold</a:t>
            </a:r>
            <a:r>
              <a:rPr lang="en-US" dirty="0"/>
              <a:t>.</a:t>
            </a:r>
          </a:p>
          <a:p>
            <a:endParaRPr lang="en-US" dirty="0"/>
          </a:p>
          <a:p>
            <a:r>
              <a:rPr lang="en-US" dirty="0"/>
              <a:t>It is possible for the updates to the weights (in the </a:t>
            </a:r>
            <a:r>
              <a:rPr lang="en-US" dirty="0" err="1"/>
              <a:t>backpropagartion</a:t>
            </a:r>
            <a:r>
              <a:rPr lang="en-US" dirty="0"/>
              <a:t>) to be so large that the </a:t>
            </a:r>
            <a:r>
              <a:rPr lang="en-US" dirty="0">
                <a:solidFill>
                  <a:srgbClr val="FF0000"/>
                </a:solidFill>
              </a:rPr>
              <a:t>weights either overflow or underflow </a:t>
            </a:r>
            <a:r>
              <a:rPr lang="en-US" dirty="0"/>
              <a:t>their numerical precision. In practice, the weights can take on the value of an “</a:t>
            </a:r>
            <a:r>
              <a:rPr lang="en-US" i="1" dirty="0" err="1"/>
              <a:t>NaN</a:t>
            </a:r>
            <a:r>
              <a:rPr lang="en-US" dirty="0"/>
              <a:t>” or “</a:t>
            </a:r>
            <a:r>
              <a:rPr lang="en-US" i="1" dirty="0"/>
              <a:t>Inf</a:t>
            </a:r>
            <a:r>
              <a:rPr lang="en-US" dirty="0"/>
              <a:t>” when they overflow or underflow and for practical purposes the network will be useless from that point forward, forever predicting </a:t>
            </a:r>
            <a:r>
              <a:rPr lang="en-US" dirty="0" err="1"/>
              <a:t>NaN</a:t>
            </a:r>
            <a:r>
              <a:rPr lang="en-US" dirty="0"/>
              <a:t> values as signals flow through the invalid weights.</a:t>
            </a:r>
          </a:p>
          <a:p>
            <a:endParaRPr lang="en-US" dirty="0"/>
          </a:p>
          <a:p>
            <a:r>
              <a:rPr lang="en-US" dirty="0"/>
              <a:t>Gradient clipping involves </a:t>
            </a:r>
            <a:r>
              <a:rPr lang="en-US" dirty="0">
                <a:solidFill>
                  <a:srgbClr val="FF0000"/>
                </a:solidFill>
              </a:rPr>
              <a:t>forcing the gradient values </a:t>
            </a:r>
            <a:r>
              <a:rPr lang="en-US" dirty="0"/>
              <a:t>(element-wise) </a:t>
            </a:r>
            <a:r>
              <a:rPr lang="en-US" dirty="0">
                <a:solidFill>
                  <a:srgbClr val="FF0000"/>
                </a:solidFill>
              </a:rPr>
              <a:t>to a specific minimum or maximum value </a:t>
            </a:r>
            <a:r>
              <a:rPr lang="en-US" dirty="0"/>
              <a:t>if the gradient exceeded an expected range.</a:t>
            </a:r>
          </a:p>
        </p:txBody>
      </p:sp>
      <p:sp>
        <p:nvSpPr>
          <p:cNvPr id="4" name="Date Placeholder 3">
            <a:extLst>
              <a:ext uri="{FF2B5EF4-FFF2-40B4-BE49-F238E27FC236}">
                <a16:creationId xmlns:a16="http://schemas.microsoft.com/office/drawing/2014/main" id="{8CA6B118-CB31-EE47-8CD0-8C20D0113F81}"/>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235EE30-53AF-EA4A-8E78-A6704E435D57}"/>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83277E40-1A98-B240-91CA-39A560BBA32C}"/>
              </a:ext>
            </a:extLst>
          </p:cNvPr>
          <p:cNvSpPr>
            <a:spLocks noGrp="1"/>
          </p:cNvSpPr>
          <p:nvPr>
            <p:ph type="sldNum" sz="quarter" idx="12"/>
          </p:nvPr>
        </p:nvSpPr>
        <p:spPr/>
        <p:txBody>
          <a:bodyPr/>
          <a:lstStyle/>
          <a:p>
            <a:pPr>
              <a:defRPr/>
            </a:pPr>
            <a:fld id="{5D7239ED-A247-3F49-9595-68E607AFDC4C}" type="slidenum">
              <a:rPr lang="en-US" smtClean="0"/>
              <a:pPr>
                <a:defRPr/>
              </a:pPr>
              <a:t>69</a:t>
            </a:fld>
            <a:endParaRPr lang="en-US" dirty="0"/>
          </a:p>
        </p:txBody>
      </p:sp>
    </p:spTree>
    <p:extLst>
      <p:ext uri="{BB962C8B-B14F-4D97-AF65-F5344CB8AC3E}">
        <p14:creationId xmlns:p14="http://schemas.microsoft.com/office/powerpoint/2010/main" val="2911306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39DCA-B79B-0240-A524-D0AAEDB3C677}"/>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1C729F62-7F33-A84B-A037-FDE571356D5B}"/>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DE9FCC3C-FD6C-D24D-A286-859C1E7D7AB2}"/>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9D8BEDC5-4E5E-BA48-90BD-AA98D8042365}"/>
              </a:ext>
            </a:extLst>
          </p:cNvPr>
          <p:cNvSpPr>
            <a:spLocks noGrp="1"/>
          </p:cNvSpPr>
          <p:nvPr>
            <p:ph type="sldNum" sz="quarter" idx="12"/>
          </p:nvPr>
        </p:nvSpPr>
        <p:spPr/>
        <p:txBody>
          <a:bodyPr/>
          <a:lstStyle/>
          <a:p>
            <a:pPr>
              <a:defRPr/>
            </a:pPr>
            <a:fld id="{5D7239ED-A247-3F49-9595-68E607AFDC4C}" type="slidenum">
              <a:rPr lang="en-US" smtClean="0"/>
              <a:pPr>
                <a:defRPr/>
              </a:pPr>
              <a:t>7</a:t>
            </a:fld>
            <a:endParaRPr lang="en-US" dirty="0"/>
          </a:p>
        </p:txBody>
      </p:sp>
      <p:pic>
        <p:nvPicPr>
          <p:cNvPr id="10" name="Picture 9">
            <a:extLst>
              <a:ext uri="{FF2B5EF4-FFF2-40B4-BE49-F238E27FC236}">
                <a16:creationId xmlns:a16="http://schemas.microsoft.com/office/drawing/2014/main" id="{FD5386A1-9226-B54E-A387-E8C2D4929E27}"/>
              </a:ext>
            </a:extLst>
          </p:cNvPr>
          <p:cNvPicPr>
            <a:picLocks noChangeAspect="1"/>
          </p:cNvPicPr>
          <p:nvPr/>
        </p:nvPicPr>
        <p:blipFill>
          <a:blip r:embed="rId2"/>
          <a:stretch>
            <a:fillRect/>
          </a:stretch>
        </p:blipFill>
        <p:spPr>
          <a:xfrm>
            <a:off x="84559" y="220662"/>
            <a:ext cx="9303769" cy="5582261"/>
          </a:xfrm>
          <a:prstGeom prst="rect">
            <a:avLst/>
          </a:prstGeom>
        </p:spPr>
      </p:pic>
      <p:sp>
        <p:nvSpPr>
          <p:cNvPr id="14" name="Rectangle 13">
            <a:extLst>
              <a:ext uri="{FF2B5EF4-FFF2-40B4-BE49-F238E27FC236}">
                <a16:creationId xmlns:a16="http://schemas.microsoft.com/office/drawing/2014/main" id="{38D5C25B-20C3-2B4C-B4A0-40873786452A}"/>
              </a:ext>
            </a:extLst>
          </p:cNvPr>
          <p:cNvSpPr/>
          <p:nvPr/>
        </p:nvSpPr>
        <p:spPr>
          <a:xfrm>
            <a:off x="9388328" y="1183490"/>
            <a:ext cx="2719113" cy="2585323"/>
          </a:xfrm>
          <a:prstGeom prst="rect">
            <a:avLst/>
          </a:prstGeom>
        </p:spPr>
        <p:txBody>
          <a:bodyPr wrap="square">
            <a:spAutoFit/>
          </a:bodyPr>
          <a:lstStyle/>
          <a:p>
            <a:r>
              <a:rPr lang="en-US" dirty="0">
                <a:solidFill>
                  <a:srgbClr val="333333"/>
                </a:solidFill>
                <a:latin typeface="Times New Roman" panose="02020603050405020304" pitchFamily="18" charset="0"/>
              </a:rPr>
              <a:t>Each neuron typically connected to thousands of other neurons. Highly complex computations can be performed by a network of fairly simple neurons. It seems that neurons are often organized in consecutive layers. </a:t>
            </a:r>
          </a:p>
        </p:txBody>
      </p:sp>
    </p:spTree>
    <p:extLst>
      <p:ext uri="{BB962C8B-B14F-4D97-AF65-F5344CB8AC3E}">
        <p14:creationId xmlns:p14="http://schemas.microsoft.com/office/powerpoint/2010/main" val="133776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E7B7-40A7-8746-A5AA-EF40E4617C21}"/>
              </a:ext>
            </a:extLst>
          </p:cNvPr>
          <p:cNvSpPr>
            <a:spLocks noGrp="1"/>
          </p:cNvSpPr>
          <p:nvPr>
            <p:ph type="title"/>
          </p:nvPr>
        </p:nvSpPr>
        <p:spPr>
          <a:xfrm>
            <a:off x="314324" y="0"/>
            <a:ext cx="11387137" cy="1271587"/>
          </a:xfrm>
        </p:spPr>
        <p:txBody>
          <a:bodyPr>
            <a:normAutofit/>
          </a:bodyPr>
          <a:lstStyle/>
          <a:p>
            <a:r>
              <a:rPr lang="en-US" b="1" dirty="0"/>
              <a:t>Reusing Pretrained Layers</a:t>
            </a:r>
            <a:endParaRPr lang="en-US" dirty="0"/>
          </a:p>
        </p:txBody>
      </p:sp>
      <p:sp>
        <p:nvSpPr>
          <p:cNvPr id="3" name="Content Placeholder 2">
            <a:extLst>
              <a:ext uri="{FF2B5EF4-FFF2-40B4-BE49-F238E27FC236}">
                <a16:creationId xmlns:a16="http://schemas.microsoft.com/office/drawing/2014/main" id="{1A33E064-758B-4445-A2A6-F882A5073213}"/>
              </a:ext>
            </a:extLst>
          </p:cNvPr>
          <p:cNvSpPr>
            <a:spLocks noGrp="1"/>
          </p:cNvSpPr>
          <p:nvPr>
            <p:ph idx="1"/>
          </p:nvPr>
        </p:nvSpPr>
        <p:spPr>
          <a:xfrm>
            <a:off x="314325" y="1214437"/>
            <a:ext cx="11387137" cy="4429125"/>
          </a:xfrm>
        </p:spPr>
        <p:txBody>
          <a:bodyPr/>
          <a:lstStyle/>
          <a:p>
            <a:r>
              <a:rPr lang="en-US" dirty="0"/>
              <a:t>It is generally not a good idea to train a very large DNN from scratch: instead, you should always try to find an existing neural network that accomplishes a similar task to the one you are trying to tackle. </a:t>
            </a:r>
          </a:p>
          <a:p>
            <a:r>
              <a:rPr lang="en-US" dirty="0"/>
              <a:t>Then </a:t>
            </a:r>
            <a:r>
              <a:rPr lang="en-US" dirty="0">
                <a:solidFill>
                  <a:srgbClr val="FF0000"/>
                </a:solidFill>
              </a:rPr>
              <a:t>reuse the lower layers of this network</a:t>
            </a:r>
            <a:r>
              <a:rPr lang="en-US" dirty="0"/>
              <a:t>. This technique is called </a:t>
            </a:r>
            <a:r>
              <a:rPr lang="en-US" i="1" dirty="0">
                <a:solidFill>
                  <a:srgbClr val="FF0000"/>
                </a:solidFill>
              </a:rPr>
              <a:t>transfer learning</a:t>
            </a:r>
            <a:r>
              <a:rPr lang="en-US" dirty="0"/>
              <a:t>. It will not only speed up training considerably, but also require significantly less training data.</a:t>
            </a:r>
          </a:p>
          <a:p>
            <a:r>
              <a:rPr lang="en-US" dirty="0"/>
              <a:t>Suppose you have access to a DNN that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r>
              <a:rPr lang="en-US" dirty="0"/>
              <a:t>The output layer of the original model should usually be replaced because it is most likely not useful at all for the new task, and it may not even have the right number of outputs for the new task.</a:t>
            </a:r>
          </a:p>
          <a:p>
            <a:r>
              <a:rPr lang="en-US" dirty="0"/>
              <a:t>Similarly, the upper hidden layers of the original model are less likely to be as useful as the lower layers, since the high-level features that are most useful for the new task may differ significantly from the ones that were most useful for the original task. </a:t>
            </a:r>
            <a:r>
              <a:rPr lang="en-US" dirty="0">
                <a:solidFill>
                  <a:srgbClr val="FF0000"/>
                </a:solidFill>
              </a:rPr>
              <a:t>You want to find the right number of layers to reuse.</a:t>
            </a:r>
          </a:p>
          <a:p>
            <a:endParaRPr lang="en-US" dirty="0"/>
          </a:p>
        </p:txBody>
      </p:sp>
      <p:sp>
        <p:nvSpPr>
          <p:cNvPr id="4" name="Date Placeholder 3">
            <a:extLst>
              <a:ext uri="{FF2B5EF4-FFF2-40B4-BE49-F238E27FC236}">
                <a16:creationId xmlns:a16="http://schemas.microsoft.com/office/drawing/2014/main" id="{9133A4B8-961E-2141-B637-5BDB1BDDE25F}"/>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AB124773-AC53-ED47-8BCD-0A59F42398E7}"/>
              </a:ext>
            </a:extLst>
          </p:cNvPr>
          <p:cNvSpPr>
            <a:spLocks noGrp="1"/>
          </p:cNvSpPr>
          <p:nvPr>
            <p:ph type="ftr" sz="quarter" idx="11"/>
          </p:nvPr>
        </p:nvSpPr>
        <p:spPr/>
        <p:txBody>
          <a:bodyPr/>
          <a:lstStyle/>
          <a:p>
            <a:pPr>
              <a:defRPr/>
            </a:pPr>
            <a:r>
              <a:rPr lang="en-US" dirty="0"/>
              <a:t>Dr. Malak Abdullah</a:t>
            </a:r>
          </a:p>
        </p:txBody>
      </p:sp>
      <p:sp>
        <p:nvSpPr>
          <p:cNvPr id="6" name="Slide Number Placeholder 5">
            <a:extLst>
              <a:ext uri="{FF2B5EF4-FFF2-40B4-BE49-F238E27FC236}">
                <a16:creationId xmlns:a16="http://schemas.microsoft.com/office/drawing/2014/main" id="{E8C6DF9F-5C67-1D46-84F5-D483686E6E9C}"/>
              </a:ext>
            </a:extLst>
          </p:cNvPr>
          <p:cNvSpPr>
            <a:spLocks noGrp="1"/>
          </p:cNvSpPr>
          <p:nvPr>
            <p:ph type="sldNum" sz="quarter" idx="12"/>
          </p:nvPr>
        </p:nvSpPr>
        <p:spPr/>
        <p:txBody>
          <a:bodyPr/>
          <a:lstStyle/>
          <a:p>
            <a:pPr>
              <a:defRPr/>
            </a:pPr>
            <a:fld id="{5D7239ED-A247-3F49-9595-68E607AFDC4C}" type="slidenum">
              <a:rPr lang="en-US" smtClean="0"/>
              <a:pPr>
                <a:defRPr/>
              </a:pPr>
              <a:t>70</a:t>
            </a:fld>
            <a:endParaRPr lang="en-US" dirty="0"/>
          </a:p>
        </p:txBody>
      </p:sp>
    </p:spTree>
    <p:extLst>
      <p:ext uri="{BB962C8B-B14F-4D97-AF65-F5344CB8AC3E}">
        <p14:creationId xmlns:p14="http://schemas.microsoft.com/office/powerpoint/2010/main" val="1211135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8B2F-6D23-E943-8642-9D95B0D431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E9A717-0ABE-2144-82FC-3B88922AA3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C8607CB-CE53-D945-9A76-F6A5D05894A2}"/>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367B195D-3D52-0A49-BCFD-4DD90593288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0B11ECB4-184B-F64B-90A3-629A6FC7835C}"/>
              </a:ext>
            </a:extLst>
          </p:cNvPr>
          <p:cNvSpPr>
            <a:spLocks noGrp="1"/>
          </p:cNvSpPr>
          <p:nvPr>
            <p:ph type="sldNum" sz="quarter" idx="12"/>
          </p:nvPr>
        </p:nvSpPr>
        <p:spPr/>
        <p:txBody>
          <a:bodyPr/>
          <a:lstStyle/>
          <a:p>
            <a:pPr>
              <a:defRPr/>
            </a:pPr>
            <a:fld id="{5D7239ED-A247-3F49-9595-68E607AFDC4C}" type="slidenum">
              <a:rPr lang="en-US" smtClean="0"/>
              <a:pPr>
                <a:defRPr/>
              </a:pPr>
              <a:t>71</a:t>
            </a:fld>
            <a:endParaRPr lang="en-US" dirty="0"/>
          </a:p>
        </p:txBody>
      </p:sp>
      <p:pic>
        <p:nvPicPr>
          <p:cNvPr id="7" name="Picture 6">
            <a:extLst>
              <a:ext uri="{FF2B5EF4-FFF2-40B4-BE49-F238E27FC236}">
                <a16:creationId xmlns:a16="http://schemas.microsoft.com/office/drawing/2014/main" id="{BA927B21-E664-2140-A928-926C6A0CCA0A}"/>
              </a:ext>
            </a:extLst>
          </p:cNvPr>
          <p:cNvPicPr>
            <a:picLocks noChangeAspect="1"/>
          </p:cNvPicPr>
          <p:nvPr/>
        </p:nvPicPr>
        <p:blipFill>
          <a:blip r:embed="rId2"/>
          <a:stretch>
            <a:fillRect/>
          </a:stretch>
        </p:blipFill>
        <p:spPr>
          <a:xfrm>
            <a:off x="2012372" y="357187"/>
            <a:ext cx="7700487" cy="5815013"/>
          </a:xfrm>
          <a:prstGeom prst="rect">
            <a:avLst/>
          </a:prstGeom>
        </p:spPr>
      </p:pic>
    </p:spTree>
    <p:extLst>
      <p:ext uri="{BB962C8B-B14F-4D97-AF65-F5344CB8AC3E}">
        <p14:creationId xmlns:p14="http://schemas.microsoft.com/office/powerpoint/2010/main" val="35149398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11AA-76E5-384A-A9CF-83241FA0F930}"/>
              </a:ext>
            </a:extLst>
          </p:cNvPr>
          <p:cNvSpPr>
            <a:spLocks noGrp="1"/>
          </p:cNvSpPr>
          <p:nvPr>
            <p:ph type="title"/>
          </p:nvPr>
        </p:nvSpPr>
        <p:spPr>
          <a:xfrm>
            <a:off x="243682" y="79928"/>
            <a:ext cx="11387137" cy="1271587"/>
          </a:xfrm>
        </p:spPr>
        <p:txBody>
          <a:bodyPr/>
          <a:lstStyle/>
          <a:p>
            <a:r>
              <a:rPr lang="en-US" dirty="0"/>
              <a:t>How transfer learning works?</a:t>
            </a:r>
          </a:p>
        </p:txBody>
      </p:sp>
      <p:sp>
        <p:nvSpPr>
          <p:cNvPr id="3" name="Content Placeholder 2">
            <a:extLst>
              <a:ext uri="{FF2B5EF4-FFF2-40B4-BE49-F238E27FC236}">
                <a16:creationId xmlns:a16="http://schemas.microsoft.com/office/drawing/2014/main" id="{2E56BC36-A460-3844-90FE-8719FFF4D3E9}"/>
              </a:ext>
            </a:extLst>
          </p:cNvPr>
          <p:cNvSpPr>
            <a:spLocks noGrp="1"/>
          </p:cNvSpPr>
          <p:nvPr>
            <p:ph idx="1"/>
          </p:nvPr>
        </p:nvSpPr>
        <p:spPr>
          <a:xfrm>
            <a:off x="314324" y="1214437"/>
            <a:ext cx="11387137" cy="5343525"/>
          </a:xfrm>
        </p:spPr>
        <p:txBody>
          <a:bodyPr/>
          <a:lstStyle/>
          <a:p>
            <a:r>
              <a:rPr lang="en-US" dirty="0"/>
              <a:t>Try freezing all the reused layers first (i.e., make their weights non-trainable so that Gradient Descent won’t modify them), then train your model and see how it performs.</a:t>
            </a:r>
          </a:p>
          <a:p>
            <a:r>
              <a:rPr lang="en-US" dirty="0"/>
              <a:t>Then try unfreezing one or two of the top hidden layers to let backpropagation tweak them and see if performance improves. The more training data you have, the more layers you can unfreeze. It is also useful to reduce the learning rate when you unfreeze reused layers: this will avoid wrecking their fine-tuned weights.</a:t>
            </a:r>
          </a:p>
          <a:p>
            <a:r>
              <a:rPr lang="en-US" dirty="0"/>
              <a:t>If you still cannot get good performance, and you have little training data, </a:t>
            </a:r>
            <a:r>
              <a:rPr lang="en-US" dirty="0">
                <a:solidFill>
                  <a:srgbClr val="FF0000"/>
                </a:solidFill>
              </a:rPr>
              <a:t>try dropping the top hidden layer(s)</a:t>
            </a:r>
            <a:r>
              <a:rPr lang="en-US" dirty="0"/>
              <a:t> and freezing all the remaining hidden layers again. </a:t>
            </a:r>
          </a:p>
          <a:p>
            <a:r>
              <a:rPr lang="en-US" dirty="0"/>
              <a:t>Example: you need to load model A and create a new model based on that model’s layers. Let’s reuse all the layers except for the output layer:</a:t>
            </a:r>
          </a:p>
          <a:p>
            <a:endParaRPr lang="en-US" dirty="0"/>
          </a:p>
          <a:p>
            <a:endParaRPr lang="en-US" dirty="0"/>
          </a:p>
          <a:p>
            <a:r>
              <a:rPr lang="en-US" dirty="0"/>
              <a:t>Note that </a:t>
            </a:r>
            <a:r>
              <a:rPr lang="en-US" dirty="0" err="1"/>
              <a:t>model_A</a:t>
            </a:r>
            <a:r>
              <a:rPr lang="en-US" dirty="0"/>
              <a:t> and </a:t>
            </a:r>
            <a:r>
              <a:rPr lang="en-US" dirty="0" err="1"/>
              <a:t>model_B_on_A</a:t>
            </a:r>
            <a:r>
              <a:rPr lang="en-US" dirty="0"/>
              <a:t> now share some layers. When you train </a:t>
            </a:r>
            <a:r>
              <a:rPr lang="en-US" dirty="0" err="1"/>
              <a:t>model_B_on_A</a:t>
            </a:r>
            <a:r>
              <a:rPr lang="en-US" dirty="0"/>
              <a:t>, it will also affect </a:t>
            </a:r>
            <a:r>
              <a:rPr lang="en-US" dirty="0" err="1"/>
              <a:t>model_A</a:t>
            </a:r>
            <a:r>
              <a:rPr lang="en-US" dirty="0"/>
              <a:t>. If you want to avoid that, you need to </a:t>
            </a:r>
            <a:r>
              <a:rPr lang="en-US" i="1" dirty="0">
                <a:solidFill>
                  <a:srgbClr val="FF0000"/>
                </a:solidFill>
              </a:rPr>
              <a:t>clone</a:t>
            </a:r>
            <a:r>
              <a:rPr lang="en-US" dirty="0">
                <a:solidFill>
                  <a:srgbClr val="FF0000"/>
                </a:solidFill>
              </a:rPr>
              <a:t> </a:t>
            </a:r>
            <a:r>
              <a:rPr lang="en-US" dirty="0" err="1"/>
              <a:t>model_A</a:t>
            </a:r>
            <a:r>
              <a:rPr lang="en-US" dirty="0"/>
              <a:t> before you reuse its layers.</a:t>
            </a:r>
            <a:br>
              <a:rPr lang="en-US" dirty="0"/>
            </a:br>
            <a:endParaRPr lang="en-US" dirty="0"/>
          </a:p>
          <a:p>
            <a:endParaRPr lang="en-US" dirty="0"/>
          </a:p>
        </p:txBody>
      </p:sp>
      <p:sp>
        <p:nvSpPr>
          <p:cNvPr id="4" name="Date Placeholder 3">
            <a:extLst>
              <a:ext uri="{FF2B5EF4-FFF2-40B4-BE49-F238E27FC236}">
                <a16:creationId xmlns:a16="http://schemas.microsoft.com/office/drawing/2014/main" id="{C3B79BFE-3387-8245-B6D5-4A4A4D6F4745}"/>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EB7889CF-A183-6944-B5CD-28292FF2201D}"/>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53417EF-6CD0-AE49-A5A7-AFABD98780A6}"/>
              </a:ext>
            </a:extLst>
          </p:cNvPr>
          <p:cNvSpPr>
            <a:spLocks noGrp="1"/>
          </p:cNvSpPr>
          <p:nvPr>
            <p:ph type="sldNum" sz="quarter" idx="12"/>
          </p:nvPr>
        </p:nvSpPr>
        <p:spPr/>
        <p:txBody>
          <a:bodyPr/>
          <a:lstStyle/>
          <a:p>
            <a:pPr>
              <a:defRPr/>
            </a:pPr>
            <a:fld id="{5D7239ED-A247-3F49-9595-68E607AFDC4C}" type="slidenum">
              <a:rPr lang="en-US" smtClean="0"/>
              <a:pPr>
                <a:defRPr/>
              </a:pPr>
              <a:t>72</a:t>
            </a:fld>
            <a:endParaRPr lang="en-US" dirty="0"/>
          </a:p>
        </p:txBody>
      </p:sp>
      <p:pic>
        <p:nvPicPr>
          <p:cNvPr id="7" name="Picture 6">
            <a:extLst>
              <a:ext uri="{FF2B5EF4-FFF2-40B4-BE49-F238E27FC236}">
                <a16:creationId xmlns:a16="http://schemas.microsoft.com/office/drawing/2014/main" id="{165A7279-B202-1B41-9243-F4324589282C}"/>
              </a:ext>
            </a:extLst>
          </p:cNvPr>
          <p:cNvPicPr>
            <a:picLocks noChangeAspect="1"/>
          </p:cNvPicPr>
          <p:nvPr/>
        </p:nvPicPr>
        <p:blipFill>
          <a:blip r:embed="rId2"/>
          <a:stretch>
            <a:fillRect/>
          </a:stretch>
        </p:blipFill>
        <p:spPr>
          <a:xfrm>
            <a:off x="2282545" y="4540249"/>
            <a:ext cx="7124700" cy="863600"/>
          </a:xfrm>
          <a:prstGeom prst="rect">
            <a:avLst/>
          </a:prstGeom>
        </p:spPr>
      </p:pic>
    </p:spTree>
    <p:extLst>
      <p:ext uri="{BB962C8B-B14F-4D97-AF65-F5344CB8AC3E}">
        <p14:creationId xmlns:p14="http://schemas.microsoft.com/office/powerpoint/2010/main" val="30309635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7D7A-A641-AD47-A251-D60F028E19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04EA00-5AC7-664E-ABAC-416727CFE35B}"/>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AE15F4E-1869-414E-B6F5-D5F8E902DF37}"/>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55241E4D-2375-6B46-B8BF-1F77B94D508B}"/>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618CFC9C-38B1-8541-A480-AA6FF676D0AA}"/>
              </a:ext>
            </a:extLst>
          </p:cNvPr>
          <p:cNvSpPr>
            <a:spLocks noGrp="1"/>
          </p:cNvSpPr>
          <p:nvPr>
            <p:ph type="sldNum" sz="quarter" idx="12"/>
          </p:nvPr>
        </p:nvSpPr>
        <p:spPr/>
        <p:txBody>
          <a:bodyPr/>
          <a:lstStyle/>
          <a:p>
            <a:pPr>
              <a:defRPr/>
            </a:pPr>
            <a:fld id="{5D7239ED-A247-3F49-9595-68E607AFDC4C}" type="slidenum">
              <a:rPr lang="en-US" smtClean="0"/>
              <a:pPr>
                <a:defRPr/>
              </a:pPr>
              <a:t>73</a:t>
            </a:fld>
            <a:endParaRPr lang="en-US" dirty="0"/>
          </a:p>
        </p:txBody>
      </p:sp>
      <p:pic>
        <p:nvPicPr>
          <p:cNvPr id="7" name="Picture 6">
            <a:extLst>
              <a:ext uri="{FF2B5EF4-FFF2-40B4-BE49-F238E27FC236}">
                <a16:creationId xmlns:a16="http://schemas.microsoft.com/office/drawing/2014/main" id="{4E18FE58-4E15-894F-9E1A-2A8FAF71E498}"/>
              </a:ext>
            </a:extLst>
          </p:cNvPr>
          <p:cNvPicPr>
            <a:picLocks noChangeAspect="1"/>
          </p:cNvPicPr>
          <p:nvPr/>
        </p:nvPicPr>
        <p:blipFill>
          <a:blip r:embed="rId2"/>
          <a:stretch>
            <a:fillRect/>
          </a:stretch>
        </p:blipFill>
        <p:spPr>
          <a:xfrm>
            <a:off x="71438" y="220661"/>
            <a:ext cx="11630024" cy="5493051"/>
          </a:xfrm>
          <a:prstGeom prst="rect">
            <a:avLst/>
          </a:prstGeom>
        </p:spPr>
      </p:pic>
    </p:spTree>
    <p:extLst>
      <p:ext uri="{BB962C8B-B14F-4D97-AF65-F5344CB8AC3E}">
        <p14:creationId xmlns:p14="http://schemas.microsoft.com/office/powerpoint/2010/main" val="2862897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87C2-3CDE-7442-A5A2-FEBB8F18C914}"/>
              </a:ext>
            </a:extLst>
          </p:cNvPr>
          <p:cNvSpPr>
            <a:spLocks noGrp="1"/>
          </p:cNvSpPr>
          <p:nvPr>
            <p:ph type="title"/>
          </p:nvPr>
        </p:nvSpPr>
        <p:spPr/>
        <p:txBody>
          <a:bodyPr>
            <a:normAutofit/>
          </a:bodyPr>
          <a:lstStyle/>
          <a:p>
            <a:r>
              <a:rPr lang="en-US" b="1" dirty="0"/>
              <a:t>Faster Optimizers</a:t>
            </a:r>
            <a:endParaRPr lang="en-US" dirty="0"/>
          </a:p>
        </p:txBody>
      </p:sp>
      <p:sp>
        <p:nvSpPr>
          <p:cNvPr id="3" name="Content Placeholder 2">
            <a:extLst>
              <a:ext uri="{FF2B5EF4-FFF2-40B4-BE49-F238E27FC236}">
                <a16:creationId xmlns:a16="http://schemas.microsoft.com/office/drawing/2014/main" id="{D3284AD9-BDBE-F44A-BC31-8777FC367034}"/>
              </a:ext>
            </a:extLst>
          </p:cNvPr>
          <p:cNvSpPr>
            <a:spLocks noGrp="1"/>
          </p:cNvSpPr>
          <p:nvPr>
            <p:ph idx="1"/>
          </p:nvPr>
        </p:nvSpPr>
        <p:spPr/>
        <p:txBody>
          <a:bodyPr/>
          <a:lstStyle/>
          <a:p>
            <a:r>
              <a:rPr lang="en-US" dirty="0"/>
              <a:t>Training a very large deep neural network can be painfully slow. </a:t>
            </a:r>
          </a:p>
          <a:p>
            <a:r>
              <a:rPr lang="en-US" dirty="0"/>
              <a:t>So far we have seen four ways to speed up training: </a:t>
            </a:r>
          </a:p>
          <a:p>
            <a:pPr lvl="1"/>
            <a:r>
              <a:rPr lang="en-US" dirty="0"/>
              <a:t>applying a good initialization strategy for the connection weights</a:t>
            </a:r>
          </a:p>
          <a:p>
            <a:pPr lvl="1"/>
            <a:r>
              <a:rPr lang="en-US" dirty="0"/>
              <a:t>using a good activation function</a:t>
            </a:r>
          </a:p>
          <a:p>
            <a:pPr lvl="1"/>
            <a:r>
              <a:rPr lang="en-US" dirty="0"/>
              <a:t>using Batch Normalization</a:t>
            </a:r>
          </a:p>
          <a:p>
            <a:pPr lvl="1"/>
            <a:r>
              <a:rPr lang="en-US" dirty="0"/>
              <a:t>and reusing parts of a pretrained network </a:t>
            </a:r>
          </a:p>
          <a:p>
            <a:r>
              <a:rPr lang="en-US" dirty="0"/>
              <a:t>Another huge speed boost comes from using a faster optimizer than the regular Gradient Descent optimizer. </a:t>
            </a:r>
          </a:p>
          <a:p>
            <a:r>
              <a:rPr lang="en-US" dirty="0"/>
              <a:t>The most popular algorithms: momentum optimization, </a:t>
            </a:r>
            <a:r>
              <a:rPr lang="en-US" dirty="0" err="1"/>
              <a:t>Nesterov</a:t>
            </a:r>
            <a:r>
              <a:rPr lang="en-US" dirty="0"/>
              <a:t> Accelerated Gradient, </a:t>
            </a:r>
            <a:r>
              <a:rPr lang="en-US" dirty="0" err="1"/>
              <a:t>AdaGrad</a:t>
            </a:r>
            <a:r>
              <a:rPr lang="en-US" dirty="0"/>
              <a:t>, </a:t>
            </a:r>
            <a:r>
              <a:rPr lang="en-US" dirty="0" err="1"/>
              <a:t>RMSProp</a:t>
            </a:r>
            <a:r>
              <a:rPr lang="en-US" dirty="0"/>
              <a:t>, and finally Adam and </a:t>
            </a:r>
            <a:r>
              <a:rPr lang="en-US" dirty="0" err="1"/>
              <a:t>Nadam</a:t>
            </a:r>
            <a:r>
              <a:rPr lang="en-US" dirty="0"/>
              <a:t> optimization.</a:t>
            </a:r>
          </a:p>
        </p:txBody>
      </p:sp>
      <p:sp>
        <p:nvSpPr>
          <p:cNvPr id="4" name="Date Placeholder 3">
            <a:extLst>
              <a:ext uri="{FF2B5EF4-FFF2-40B4-BE49-F238E27FC236}">
                <a16:creationId xmlns:a16="http://schemas.microsoft.com/office/drawing/2014/main" id="{939F1F90-E095-6A47-8E36-57255A8EC4B2}"/>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F7815309-FBCC-1A4D-9D8F-FF4357FD95F2}"/>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2B63E747-0317-3F42-89BE-3C637E226E31}"/>
              </a:ext>
            </a:extLst>
          </p:cNvPr>
          <p:cNvSpPr>
            <a:spLocks noGrp="1"/>
          </p:cNvSpPr>
          <p:nvPr>
            <p:ph type="sldNum" sz="quarter" idx="12"/>
          </p:nvPr>
        </p:nvSpPr>
        <p:spPr/>
        <p:txBody>
          <a:bodyPr/>
          <a:lstStyle/>
          <a:p>
            <a:pPr>
              <a:defRPr/>
            </a:pPr>
            <a:fld id="{5D7239ED-A247-3F49-9595-68E607AFDC4C}" type="slidenum">
              <a:rPr lang="en-US" smtClean="0"/>
              <a:pPr>
                <a:defRPr/>
              </a:pPr>
              <a:t>74</a:t>
            </a:fld>
            <a:endParaRPr lang="en-US" dirty="0"/>
          </a:p>
        </p:txBody>
      </p:sp>
    </p:spTree>
    <p:extLst>
      <p:ext uri="{BB962C8B-B14F-4D97-AF65-F5344CB8AC3E}">
        <p14:creationId xmlns:p14="http://schemas.microsoft.com/office/powerpoint/2010/main" val="1824578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B05E9-560E-DD49-9DB2-EE78662A850F}"/>
              </a:ext>
            </a:extLst>
          </p:cNvPr>
          <p:cNvSpPr>
            <a:spLocks noGrp="1"/>
          </p:cNvSpPr>
          <p:nvPr>
            <p:ph type="title"/>
          </p:nvPr>
        </p:nvSpPr>
        <p:spPr/>
        <p:txBody>
          <a:bodyPr/>
          <a:lstStyle/>
          <a:p>
            <a:r>
              <a:rPr lang="en-US" b="1" dirty="0"/>
              <a:t>Momentum</a:t>
            </a:r>
          </a:p>
        </p:txBody>
      </p:sp>
      <p:sp>
        <p:nvSpPr>
          <p:cNvPr id="3" name="Content Placeholder 2">
            <a:extLst>
              <a:ext uri="{FF2B5EF4-FFF2-40B4-BE49-F238E27FC236}">
                <a16:creationId xmlns:a16="http://schemas.microsoft.com/office/drawing/2014/main" id="{9FFB4816-720D-734F-9340-0C31830F4F81}"/>
              </a:ext>
            </a:extLst>
          </p:cNvPr>
          <p:cNvSpPr>
            <a:spLocks noGrp="1"/>
          </p:cNvSpPr>
          <p:nvPr>
            <p:ph idx="1"/>
          </p:nvPr>
        </p:nvSpPr>
        <p:spPr/>
        <p:txBody>
          <a:bodyPr/>
          <a:lstStyle/>
          <a:p>
            <a:r>
              <a:rPr lang="en-US" dirty="0"/>
              <a:t>GD</a:t>
            </a:r>
          </a:p>
          <a:p>
            <a:pPr marL="0" indent="0">
              <a:buNone/>
            </a:pPr>
            <a:endParaRPr lang="en-US" dirty="0"/>
          </a:p>
          <a:p>
            <a:r>
              <a:rPr lang="en-US" dirty="0"/>
              <a:t>  Momentum </a:t>
            </a:r>
          </a:p>
          <a:p>
            <a:r>
              <a:rPr lang="el-GR" i="1" dirty="0"/>
              <a:t>β</a:t>
            </a:r>
            <a:r>
              <a:rPr lang="el-GR" dirty="0"/>
              <a:t>, </a:t>
            </a:r>
            <a:r>
              <a:rPr lang="en-US" dirty="0"/>
              <a:t>called the </a:t>
            </a:r>
            <a:r>
              <a:rPr lang="en-US" i="1" dirty="0"/>
              <a:t>momentum</a:t>
            </a:r>
            <a:r>
              <a:rPr lang="en-US" dirty="0"/>
              <a:t>, which must be set between 0 (high friction) and 1 (no friction). A typical momentum value is 0.9.          </a:t>
            </a:r>
          </a:p>
          <a:p>
            <a:r>
              <a:rPr lang="en-US" dirty="0"/>
              <a:t> Gradient Descent goes down the steep slope quite fast, but then it takes a very long time to go down the valley. In contrast, momentum optimization will roll down the valley faster and faster until it reaches the bottom (the optimum).  </a:t>
            </a:r>
          </a:p>
          <a:p>
            <a:r>
              <a:rPr lang="en-US" dirty="0">
                <a:solidFill>
                  <a:srgbClr val="FF0000"/>
                </a:solidFill>
              </a:rPr>
              <a:t>The one drawback of momentum </a:t>
            </a:r>
            <a:r>
              <a:rPr lang="en-US" dirty="0"/>
              <a:t>optimization is that it adds yet </a:t>
            </a:r>
            <a:r>
              <a:rPr lang="en-US" dirty="0">
                <a:solidFill>
                  <a:srgbClr val="FF0000"/>
                </a:solidFill>
              </a:rPr>
              <a:t>another hyperparameter</a:t>
            </a:r>
            <a:r>
              <a:rPr lang="en-US" dirty="0"/>
              <a:t> to tune. However, the momentum value of 0.9 usually works well in practice and almost always goes faster than regular Gradient Descent.</a:t>
            </a:r>
          </a:p>
          <a:p>
            <a:pPr marL="0" indent="0">
              <a:buNone/>
            </a:pPr>
            <a:r>
              <a:rPr lang="en-US" dirty="0"/>
              <a:t>            </a:t>
            </a:r>
          </a:p>
        </p:txBody>
      </p:sp>
      <p:sp>
        <p:nvSpPr>
          <p:cNvPr id="4" name="Date Placeholder 3">
            <a:extLst>
              <a:ext uri="{FF2B5EF4-FFF2-40B4-BE49-F238E27FC236}">
                <a16:creationId xmlns:a16="http://schemas.microsoft.com/office/drawing/2014/main" id="{E436FBC0-0452-D845-86F2-CC88797BA67D}"/>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F255792E-41CD-394E-AEFB-E51AF67600D8}"/>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BA105597-18C5-604E-A870-B8E61F16EA1A}"/>
              </a:ext>
            </a:extLst>
          </p:cNvPr>
          <p:cNvSpPr>
            <a:spLocks noGrp="1"/>
          </p:cNvSpPr>
          <p:nvPr>
            <p:ph type="sldNum" sz="quarter" idx="12"/>
          </p:nvPr>
        </p:nvSpPr>
        <p:spPr/>
        <p:txBody>
          <a:bodyPr/>
          <a:lstStyle/>
          <a:p>
            <a:pPr>
              <a:defRPr/>
            </a:pPr>
            <a:fld id="{5D7239ED-A247-3F49-9595-68E607AFDC4C}" type="slidenum">
              <a:rPr lang="en-US" smtClean="0"/>
              <a:pPr>
                <a:defRPr/>
              </a:pPr>
              <a:t>75</a:t>
            </a:fld>
            <a:endParaRPr lang="en-US" dirty="0"/>
          </a:p>
        </p:txBody>
      </p:sp>
      <p:pic>
        <p:nvPicPr>
          <p:cNvPr id="8" name="Picture 7">
            <a:extLst>
              <a:ext uri="{FF2B5EF4-FFF2-40B4-BE49-F238E27FC236}">
                <a16:creationId xmlns:a16="http://schemas.microsoft.com/office/drawing/2014/main" id="{98423B13-5091-8E41-8F42-C2855D7AFEA9}"/>
              </a:ext>
            </a:extLst>
          </p:cNvPr>
          <p:cNvPicPr>
            <a:picLocks noChangeAspect="1"/>
          </p:cNvPicPr>
          <p:nvPr/>
        </p:nvPicPr>
        <p:blipFill>
          <a:blip r:embed="rId2"/>
          <a:stretch>
            <a:fillRect/>
          </a:stretch>
        </p:blipFill>
        <p:spPr>
          <a:xfrm>
            <a:off x="3013869" y="1746914"/>
            <a:ext cx="1701800" cy="368300"/>
          </a:xfrm>
          <a:prstGeom prst="rect">
            <a:avLst/>
          </a:prstGeom>
        </p:spPr>
      </p:pic>
      <p:pic>
        <p:nvPicPr>
          <p:cNvPr id="9" name="Picture 8">
            <a:extLst>
              <a:ext uri="{FF2B5EF4-FFF2-40B4-BE49-F238E27FC236}">
                <a16:creationId xmlns:a16="http://schemas.microsoft.com/office/drawing/2014/main" id="{074DD1A0-E135-2141-9F97-FEF8CDB361C5}"/>
              </a:ext>
            </a:extLst>
          </p:cNvPr>
          <p:cNvPicPr>
            <a:picLocks noChangeAspect="1"/>
          </p:cNvPicPr>
          <p:nvPr/>
        </p:nvPicPr>
        <p:blipFill>
          <a:blip r:embed="rId3"/>
          <a:stretch>
            <a:fillRect/>
          </a:stretch>
        </p:blipFill>
        <p:spPr>
          <a:xfrm>
            <a:off x="2814415" y="2356189"/>
            <a:ext cx="2273300" cy="635000"/>
          </a:xfrm>
          <a:prstGeom prst="rect">
            <a:avLst/>
          </a:prstGeom>
        </p:spPr>
      </p:pic>
      <p:pic>
        <p:nvPicPr>
          <p:cNvPr id="10" name="Picture 9">
            <a:extLst>
              <a:ext uri="{FF2B5EF4-FFF2-40B4-BE49-F238E27FC236}">
                <a16:creationId xmlns:a16="http://schemas.microsoft.com/office/drawing/2014/main" id="{53AD1C3E-CA3D-EB4D-AE15-BB49FE2D2315}"/>
              </a:ext>
            </a:extLst>
          </p:cNvPr>
          <p:cNvPicPr>
            <a:picLocks noChangeAspect="1"/>
          </p:cNvPicPr>
          <p:nvPr/>
        </p:nvPicPr>
        <p:blipFill>
          <a:blip r:embed="rId4"/>
          <a:stretch>
            <a:fillRect/>
          </a:stretch>
        </p:blipFill>
        <p:spPr>
          <a:xfrm>
            <a:off x="5321300" y="2331897"/>
            <a:ext cx="6870700" cy="596900"/>
          </a:xfrm>
          <a:prstGeom prst="rect">
            <a:avLst/>
          </a:prstGeom>
        </p:spPr>
      </p:pic>
    </p:spTree>
    <p:extLst>
      <p:ext uri="{BB962C8B-B14F-4D97-AF65-F5344CB8AC3E}">
        <p14:creationId xmlns:p14="http://schemas.microsoft.com/office/powerpoint/2010/main" val="3868120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E1D9-F2A7-3441-A2A7-06EAC7F522F1}"/>
              </a:ext>
            </a:extLst>
          </p:cNvPr>
          <p:cNvSpPr>
            <a:spLocks noGrp="1"/>
          </p:cNvSpPr>
          <p:nvPr>
            <p:ph type="title"/>
          </p:nvPr>
        </p:nvSpPr>
        <p:spPr/>
        <p:txBody>
          <a:bodyPr>
            <a:normAutofit/>
          </a:bodyPr>
          <a:lstStyle/>
          <a:p>
            <a:r>
              <a:rPr lang="en-US" b="1" dirty="0"/>
              <a:t>Learning Rate Scheduling</a:t>
            </a:r>
            <a:endParaRPr lang="en-US" dirty="0"/>
          </a:p>
        </p:txBody>
      </p:sp>
      <p:sp>
        <p:nvSpPr>
          <p:cNvPr id="3" name="Content Placeholder 2">
            <a:extLst>
              <a:ext uri="{FF2B5EF4-FFF2-40B4-BE49-F238E27FC236}">
                <a16:creationId xmlns:a16="http://schemas.microsoft.com/office/drawing/2014/main" id="{790DCD82-A330-724E-BAD9-D758CEA85B25}"/>
              </a:ext>
            </a:extLst>
          </p:cNvPr>
          <p:cNvSpPr>
            <a:spLocks noGrp="1"/>
          </p:cNvSpPr>
          <p:nvPr>
            <p:ph idx="1"/>
          </p:nvPr>
        </p:nvSpPr>
        <p:spPr>
          <a:xfrm>
            <a:off x="171271" y="1337961"/>
            <a:ext cx="6623068" cy="4934252"/>
          </a:xfrm>
        </p:spPr>
        <p:txBody>
          <a:bodyPr/>
          <a:lstStyle/>
          <a:p>
            <a:r>
              <a:rPr lang="en-US" dirty="0"/>
              <a:t>Finding a good learning rate is very important. </a:t>
            </a:r>
          </a:p>
          <a:p>
            <a:r>
              <a:rPr lang="en-US" dirty="0"/>
              <a:t>If you set it much too high, training may diverge </a:t>
            </a:r>
          </a:p>
          <a:p>
            <a:r>
              <a:rPr lang="en-US" dirty="0"/>
              <a:t>If you set it too low, training will eventually converge to the optimum, but it will take a very long time. </a:t>
            </a:r>
          </a:p>
          <a:p>
            <a:r>
              <a:rPr lang="en-US" dirty="0">
                <a:solidFill>
                  <a:srgbClr val="FF0000"/>
                </a:solidFill>
              </a:rPr>
              <a:t>It can also be beneficial to start with a low learning rate, increase it, then drop it again. These strategies are called </a:t>
            </a:r>
            <a:r>
              <a:rPr lang="en-US" i="1" dirty="0">
                <a:solidFill>
                  <a:srgbClr val="FF0000"/>
                </a:solidFill>
              </a:rPr>
              <a:t>learning schedules</a:t>
            </a:r>
          </a:p>
          <a:p>
            <a:endParaRPr lang="en-US" i="1" dirty="0">
              <a:solidFill>
                <a:srgbClr val="FF0000"/>
              </a:solidFill>
            </a:endParaRPr>
          </a:p>
          <a:p>
            <a:r>
              <a:rPr lang="en-US" dirty="0"/>
              <a:t>The mathematical form of time-based decay is </a:t>
            </a:r>
            <a:r>
              <a:rPr lang="en-US" dirty="0" err="1"/>
              <a:t>lr</a:t>
            </a:r>
            <a:r>
              <a:rPr lang="en-US" dirty="0"/>
              <a:t> = lr0/(1+kt) where </a:t>
            </a:r>
            <a:r>
              <a:rPr lang="en-US" dirty="0" err="1"/>
              <a:t>lr</a:t>
            </a:r>
            <a:r>
              <a:rPr lang="en-US" dirty="0"/>
              <a:t>, k are hyperparameters and t is the iteration number. </a:t>
            </a:r>
          </a:p>
          <a:p>
            <a:r>
              <a:rPr lang="en-US" dirty="0"/>
              <a:t>When you save a model, the optimizer and its learning rate get saved along with it. </a:t>
            </a:r>
          </a:p>
        </p:txBody>
      </p:sp>
      <p:sp>
        <p:nvSpPr>
          <p:cNvPr id="4" name="Date Placeholder 3">
            <a:extLst>
              <a:ext uri="{FF2B5EF4-FFF2-40B4-BE49-F238E27FC236}">
                <a16:creationId xmlns:a16="http://schemas.microsoft.com/office/drawing/2014/main" id="{EBC53226-A055-3041-8A53-A3FA6AE97D6C}"/>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D4035291-16E6-C146-B674-685F5001EFFC}"/>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F2D689BA-776E-134C-B5D8-E4B4EFEC303B}"/>
              </a:ext>
            </a:extLst>
          </p:cNvPr>
          <p:cNvSpPr>
            <a:spLocks noGrp="1"/>
          </p:cNvSpPr>
          <p:nvPr>
            <p:ph type="sldNum" sz="quarter" idx="12"/>
          </p:nvPr>
        </p:nvSpPr>
        <p:spPr/>
        <p:txBody>
          <a:bodyPr/>
          <a:lstStyle/>
          <a:p>
            <a:pPr>
              <a:defRPr/>
            </a:pPr>
            <a:fld id="{5D7239ED-A247-3F49-9595-68E607AFDC4C}" type="slidenum">
              <a:rPr lang="en-US" smtClean="0"/>
              <a:pPr>
                <a:defRPr/>
              </a:pPr>
              <a:t>76</a:t>
            </a:fld>
            <a:endParaRPr lang="en-US" dirty="0"/>
          </a:p>
        </p:txBody>
      </p:sp>
      <p:pic>
        <p:nvPicPr>
          <p:cNvPr id="7" name="Picture 6">
            <a:extLst>
              <a:ext uri="{FF2B5EF4-FFF2-40B4-BE49-F238E27FC236}">
                <a16:creationId xmlns:a16="http://schemas.microsoft.com/office/drawing/2014/main" id="{FB3D8C84-7014-BB48-AF44-F5013F990507}"/>
              </a:ext>
            </a:extLst>
          </p:cNvPr>
          <p:cNvPicPr>
            <a:picLocks noChangeAspect="1"/>
          </p:cNvPicPr>
          <p:nvPr/>
        </p:nvPicPr>
        <p:blipFill>
          <a:blip r:embed="rId2"/>
          <a:stretch>
            <a:fillRect/>
          </a:stretch>
        </p:blipFill>
        <p:spPr>
          <a:xfrm>
            <a:off x="648182" y="3795591"/>
            <a:ext cx="5675453" cy="575290"/>
          </a:xfrm>
          <a:prstGeom prst="rect">
            <a:avLst/>
          </a:prstGeom>
        </p:spPr>
      </p:pic>
      <p:pic>
        <p:nvPicPr>
          <p:cNvPr id="8" name="Picture 7">
            <a:extLst>
              <a:ext uri="{FF2B5EF4-FFF2-40B4-BE49-F238E27FC236}">
                <a16:creationId xmlns:a16="http://schemas.microsoft.com/office/drawing/2014/main" id="{34A77AEC-0B59-984E-A956-9BA81DFF92BA}"/>
              </a:ext>
            </a:extLst>
          </p:cNvPr>
          <p:cNvPicPr>
            <a:picLocks noChangeAspect="1"/>
          </p:cNvPicPr>
          <p:nvPr/>
        </p:nvPicPr>
        <p:blipFill>
          <a:blip r:embed="rId3"/>
          <a:stretch>
            <a:fillRect/>
          </a:stretch>
        </p:blipFill>
        <p:spPr>
          <a:xfrm>
            <a:off x="6522669" y="1475370"/>
            <a:ext cx="5561260" cy="3710088"/>
          </a:xfrm>
          <a:prstGeom prst="rect">
            <a:avLst/>
          </a:prstGeom>
        </p:spPr>
      </p:pic>
      <p:sp>
        <p:nvSpPr>
          <p:cNvPr id="9" name="Rectangle 8">
            <a:extLst>
              <a:ext uri="{FF2B5EF4-FFF2-40B4-BE49-F238E27FC236}">
                <a16:creationId xmlns:a16="http://schemas.microsoft.com/office/drawing/2014/main" id="{4756CD5D-0186-C44A-94EC-A78CD13EC53A}"/>
              </a:ext>
            </a:extLst>
          </p:cNvPr>
          <p:cNvSpPr/>
          <p:nvPr/>
        </p:nvSpPr>
        <p:spPr>
          <a:xfrm>
            <a:off x="6751898" y="5267170"/>
            <a:ext cx="5440102" cy="923330"/>
          </a:xfrm>
          <a:prstGeom prst="rect">
            <a:avLst/>
          </a:prstGeom>
        </p:spPr>
        <p:txBody>
          <a:bodyPr wrap="square">
            <a:spAutoFit/>
          </a:bodyPr>
          <a:lstStyle/>
          <a:p>
            <a:r>
              <a:rPr lang="en-US" dirty="0"/>
              <a:t>https://</a:t>
            </a:r>
            <a:r>
              <a:rPr lang="en-US" dirty="0" err="1"/>
              <a:t>towardsdatascience.com</a:t>
            </a:r>
            <a:r>
              <a:rPr lang="en-US" dirty="0"/>
              <a:t>/learning-rate-schedules-and-adaptive-learning-rate-methods-for-deep-learning-2c8f433990d1</a:t>
            </a:r>
          </a:p>
        </p:txBody>
      </p:sp>
    </p:spTree>
    <p:extLst>
      <p:ext uri="{BB962C8B-B14F-4D97-AF65-F5344CB8AC3E}">
        <p14:creationId xmlns:p14="http://schemas.microsoft.com/office/powerpoint/2010/main" val="3606141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D9B8-891F-BB4D-8591-9D3A789377CF}"/>
              </a:ext>
            </a:extLst>
          </p:cNvPr>
          <p:cNvSpPr>
            <a:spLocks noGrp="1"/>
          </p:cNvSpPr>
          <p:nvPr>
            <p:ph type="title"/>
          </p:nvPr>
        </p:nvSpPr>
        <p:spPr/>
        <p:txBody>
          <a:bodyPr>
            <a:normAutofit fontScale="90000"/>
          </a:bodyPr>
          <a:lstStyle/>
          <a:p>
            <a:r>
              <a:rPr lang="en-US" b="1" dirty="0"/>
              <a:t>Avoiding Overfitting Through Regularization</a:t>
            </a:r>
            <a:endParaRPr lang="en-US" dirty="0"/>
          </a:p>
        </p:txBody>
      </p:sp>
      <p:sp>
        <p:nvSpPr>
          <p:cNvPr id="3" name="Content Placeholder 2">
            <a:extLst>
              <a:ext uri="{FF2B5EF4-FFF2-40B4-BE49-F238E27FC236}">
                <a16:creationId xmlns:a16="http://schemas.microsoft.com/office/drawing/2014/main" id="{83EFCE50-BF61-B245-99D7-35117E2F8145}"/>
              </a:ext>
            </a:extLst>
          </p:cNvPr>
          <p:cNvSpPr>
            <a:spLocks noGrp="1"/>
          </p:cNvSpPr>
          <p:nvPr>
            <p:ph idx="1"/>
          </p:nvPr>
        </p:nvSpPr>
        <p:spPr>
          <a:xfrm>
            <a:off x="314325" y="1743075"/>
            <a:ext cx="6051751" cy="4429125"/>
          </a:xfrm>
        </p:spPr>
        <p:txBody>
          <a:bodyPr/>
          <a:lstStyle/>
          <a:p>
            <a:r>
              <a:rPr lang="en-US" dirty="0"/>
              <a:t>Popular regularization techniques for neural networks: </a:t>
            </a:r>
          </a:p>
          <a:p>
            <a:pPr lvl="1"/>
            <a:r>
              <a:rPr lang="en-US" dirty="0"/>
              <a:t>ℓ</a:t>
            </a:r>
            <a:r>
              <a:rPr lang="en-US" baseline="-25000" dirty="0"/>
              <a:t>1</a:t>
            </a:r>
            <a:r>
              <a:rPr lang="en-US" dirty="0"/>
              <a:t>and ℓ</a:t>
            </a:r>
            <a:r>
              <a:rPr lang="en-US" baseline="-25000" dirty="0"/>
              <a:t>2</a:t>
            </a:r>
            <a:r>
              <a:rPr lang="en-US" dirty="0"/>
              <a:t> regularization, </a:t>
            </a:r>
          </a:p>
          <a:p>
            <a:pPr lvl="1"/>
            <a:r>
              <a:rPr lang="en-US" dirty="0"/>
              <a:t>dropout, </a:t>
            </a:r>
          </a:p>
          <a:p>
            <a:pPr lvl="1"/>
            <a:r>
              <a:rPr lang="en-US" dirty="0"/>
              <a:t>and max-norm regularization.</a:t>
            </a:r>
          </a:p>
          <a:p>
            <a:r>
              <a:rPr lang="en-US" i="1" dirty="0"/>
              <a:t>Dropout</a:t>
            </a:r>
            <a:r>
              <a:rPr lang="en-US" dirty="0"/>
              <a:t> is one of the most popular regularization techniques for deep neural networks.</a:t>
            </a:r>
          </a:p>
          <a:p>
            <a:r>
              <a:rPr lang="en-US" dirty="0"/>
              <a:t>At every training step, every neuron (including the input neurons, but always excluding the output neurons) has a probability </a:t>
            </a:r>
            <a:r>
              <a:rPr lang="en-US" i="1" dirty="0"/>
              <a:t>p</a:t>
            </a:r>
            <a:r>
              <a:rPr lang="en-US" dirty="0"/>
              <a:t> of being temporarily “dropped out,” meaning it will be entirely ignored during this training step, but it may be active during the next step</a:t>
            </a:r>
          </a:p>
        </p:txBody>
      </p:sp>
      <p:sp>
        <p:nvSpPr>
          <p:cNvPr id="4" name="Date Placeholder 3">
            <a:extLst>
              <a:ext uri="{FF2B5EF4-FFF2-40B4-BE49-F238E27FC236}">
                <a16:creationId xmlns:a16="http://schemas.microsoft.com/office/drawing/2014/main" id="{3BF1BD6B-4BD4-B14F-BF01-6411B9BD6C32}"/>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B3FE6C1B-69BD-C949-8E5E-11FEBB7A9DE6}"/>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A34F1228-1D8F-144D-8F39-31FBF79279BB}"/>
              </a:ext>
            </a:extLst>
          </p:cNvPr>
          <p:cNvSpPr>
            <a:spLocks noGrp="1"/>
          </p:cNvSpPr>
          <p:nvPr>
            <p:ph type="sldNum" sz="quarter" idx="12"/>
          </p:nvPr>
        </p:nvSpPr>
        <p:spPr/>
        <p:txBody>
          <a:bodyPr/>
          <a:lstStyle/>
          <a:p>
            <a:pPr>
              <a:defRPr/>
            </a:pPr>
            <a:fld id="{5D7239ED-A247-3F49-9595-68E607AFDC4C}" type="slidenum">
              <a:rPr lang="en-US" smtClean="0"/>
              <a:pPr>
                <a:defRPr/>
              </a:pPr>
              <a:t>77</a:t>
            </a:fld>
            <a:endParaRPr lang="en-US" dirty="0"/>
          </a:p>
        </p:txBody>
      </p:sp>
      <p:pic>
        <p:nvPicPr>
          <p:cNvPr id="7" name="Picture 6">
            <a:extLst>
              <a:ext uri="{FF2B5EF4-FFF2-40B4-BE49-F238E27FC236}">
                <a16:creationId xmlns:a16="http://schemas.microsoft.com/office/drawing/2014/main" id="{A3C4C043-4A98-3F44-ABB5-FC7173AFA25C}"/>
              </a:ext>
            </a:extLst>
          </p:cNvPr>
          <p:cNvPicPr>
            <a:picLocks noChangeAspect="1"/>
          </p:cNvPicPr>
          <p:nvPr/>
        </p:nvPicPr>
        <p:blipFill>
          <a:blip r:embed="rId2"/>
          <a:stretch>
            <a:fillRect/>
          </a:stretch>
        </p:blipFill>
        <p:spPr>
          <a:xfrm>
            <a:off x="6439100" y="984972"/>
            <a:ext cx="5752900" cy="3999115"/>
          </a:xfrm>
          <a:prstGeom prst="rect">
            <a:avLst/>
          </a:prstGeom>
        </p:spPr>
      </p:pic>
      <p:sp>
        <p:nvSpPr>
          <p:cNvPr id="8" name="Rectangle 7">
            <a:extLst>
              <a:ext uri="{FF2B5EF4-FFF2-40B4-BE49-F238E27FC236}">
                <a16:creationId xmlns:a16="http://schemas.microsoft.com/office/drawing/2014/main" id="{4AC185A0-6618-E74B-9F12-8539A5A0C844}"/>
              </a:ext>
            </a:extLst>
          </p:cNvPr>
          <p:cNvSpPr/>
          <p:nvPr/>
        </p:nvSpPr>
        <p:spPr>
          <a:xfrm>
            <a:off x="6439101" y="5071884"/>
            <a:ext cx="5122037" cy="1200329"/>
          </a:xfrm>
          <a:prstGeom prst="rect">
            <a:avLst/>
          </a:prstGeom>
        </p:spPr>
        <p:txBody>
          <a:bodyPr wrap="square">
            <a:spAutoFit/>
          </a:bodyPr>
          <a:lstStyle/>
          <a:p>
            <a:r>
              <a:rPr lang="en-US" dirty="0">
                <a:solidFill>
                  <a:srgbClr val="333333"/>
                </a:solidFill>
                <a:latin typeface="Times New Roman" panose="02020603050405020304" pitchFamily="18" charset="0"/>
              </a:rPr>
              <a:t>If you observe that the model is overfitting, you can increase the dropout rate. Conversely, you should try decreasing the dropout rate if the model underfits the training set.</a:t>
            </a:r>
            <a:endParaRPr lang="en-US" dirty="0"/>
          </a:p>
        </p:txBody>
      </p:sp>
    </p:spTree>
    <p:extLst>
      <p:ext uri="{BB962C8B-B14F-4D97-AF65-F5344CB8AC3E}">
        <p14:creationId xmlns:p14="http://schemas.microsoft.com/office/powerpoint/2010/main" val="726955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DC03-A2A0-A644-A609-E3718A5B79DC}"/>
              </a:ext>
            </a:extLst>
          </p:cNvPr>
          <p:cNvSpPr>
            <a:spLocks noGrp="1"/>
          </p:cNvSpPr>
          <p:nvPr>
            <p:ph type="title"/>
          </p:nvPr>
        </p:nvSpPr>
        <p:spPr/>
        <p:txBody>
          <a:bodyPr/>
          <a:lstStyle/>
          <a:p>
            <a:r>
              <a:rPr lang="en-US" dirty="0" err="1"/>
              <a:t>Tensorflow</a:t>
            </a:r>
            <a:endParaRPr lang="en-US" dirty="0"/>
          </a:p>
        </p:txBody>
      </p:sp>
      <p:sp>
        <p:nvSpPr>
          <p:cNvPr id="3" name="Content Placeholder 2">
            <a:extLst>
              <a:ext uri="{FF2B5EF4-FFF2-40B4-BE49-F238E27FC236}">
                <a16:creationId xmlns:a16="http://schemas.microsoft.com/office/drawing/2014/main" id="{2A18777E-C86A-AE47-962A-3E9DA3A5A8EC}"/>
              </a:ext>
            </a:extLst>
          </p:cNvPr>
          <p:cNvSpPr>
            <a:spLocks noGrp="1"/>
          </p:cNvSpPr>
          <p:nvPr>
            <p:ph idx="1"/>
          </p:nvPr>
        </p:nvSpPr>
        <p:spPr>
          <a:xfrm>
            <a:off x="243682" y="1414829"/>
            <a:ext cx="11387137" cy="4429125"/>
          </a:xfrm>
        </p:spPr>
        <p:txBody>
          <a:bodyPr/>
          <a:lstStyle/>
          <a:p>
            <a:r>
              <a:rPr lang="en-US" dirty="0" err="1"/>
              <a:t>Tensorflow</a:t>
            </a:r>
            <a:r>
              <a:rPr lang="en-US" dirty="0"/>
              <a:t> has been the most popular open source software library for high performance numerical computation which became highly popular among Machine learning practitioners ever since it was </a:t>
            </a:r>
            <a:r>
              <a:rPr lang="en-US" dirty="0">
                <a:solidFill>
                  <a:srgbClr val="FF0000"/>
                </a:solidFill>
              </a:rPr>
              <a:t>open sourced by Google (Nov 2015)</a:t>
            </a:r>
            <a:r>
              <a:rPr lang="en-US" dirty="0"/>
              <a:t>.</a:t>
            </a:r>
          </a:p>
          <a:p>
            <a:r>
              <a:rPr lang="en-US" dirty="0"/>
              <a:t>It includes highly efficient </a:t>
            </a:r>
            <a:r>
              <a:rPr lang="en-US" dirty="0">
                <a:solidFill>
                  <a:srgbClr val="FF0000"/>
                </a:solidFill>
              </a:rPr>
              <a:t>C++ </a:t>
            </a:r>
            <a:r>
              <a:rPr lang="en-US" dirty="0"/>
              <a:t>implementations of many ML operations</a:t>
            </a:r>
          </a:p>
          <a:p>
            <a:r>
              <a:rPr lang="en-US" dirty="0"/>
              <a:t>TensorFlow offers APIs (such as </a:t>
            </a:r>
            <a:r>
              <a:rPr lang="en-US" dirty="0" err="1"/>
              <a:t>Keras</a:t>
            </a:r>
            <a:r>
              <a:rPr lang="en-US" dirty="0"/>
              <a:t> and </a:t>
            </a:r>
            <a:r>
              <a:rPr lang="en-US" dirty="0" err="1"/>
              <a:t>TF.Learn</a:t>
            </a:r>
            <a:r>
              <a:rPr lang="en-US" dirty="0"/>
              <a:t>) for beginners and experts to develop for desktop, mobile, web, and cloud.</a:t>
            </a:r>
          </a:p>
          <a:p>
            <a:r>
              <a:rPr lang="en-US" dirty="0"/>
              <a:t>You can use the TensorFlow library do to numerical computations, these computations are done with data flow graphs. In these graphs, nodes represent mathematical operations, while the edges represent the data, which usually are multidimensional data arrays or tensors, that are communicated between these edges.</a:t>
            </a:r>
          </a:p>
          <a:p>
            <a:r>
              <a:rPr lang="en-US" dirty="0"/>
              <a:t>It is possible to break up the graph into several chunks and run them in parallel across multiple CPUs or GPUs. </a:t>
            </a:r>
          </a:p>
          <a:p>
            <a:r>
              <a:rPr lang="en-US" dirty="0"/>
              <a:t>TensorFlow supports distributed computing, so you can train colossal neural networks on humongous training sets in a reasonable amount of time by splitting the computations across hundreds of servers.</a:t>
            </a:r>
          </a:p>
          <a:p>
            <a:endParaRPr lang="en-US" dirty="0"/>
          </a:p>
        </p:txBody>
      </p:sp>
      <p:sp>
        <p:nvSpPr>
          <p:cNvPr id="4" name="Date Placeholder 3">
            <a:extLst>
              <a:ext uri="{FF2B5EF4-FFF2-40B4-BE49-F238E27FC236}">
                <a16:creationId xmlns:a16="http://schemas.microsoft.com/office/drawing/2014/main" id="{10F70778-78AF-014B-B6CF-F197F9320607}"/>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72AC8FBD-0728-7E46-A636-AEBCD74DCDFD}"/>
              </a:ext>
            </a:extLst>
          </p:cNvPr>
          <p:cNvSpPr>
            <a:spLocks noGrp="1"/>
          </p:cNvSpPr>
          <p:nvPr>
            <p:ph type="sldNum" sz="quarter" idx="12"/>
          </p:nvPr>
        </p:nvSpPr>
        <p:spPr/>
        <p:txBody>
          <a:bodyPr/>
          <a:lstStyle/>
          <a:p>
            <a:pPr>
              <a:defRPr/>
            </a:pPr>
            <a:fld id="{5D7239ED-A247-3F49-9595-68E607AFDC4C}" type="slidenum">
              <a:rPr lang="en-US" smtClean="0"/>
              <a:pPr>
                <a:defRPr/>
              </a:pPr>
              <a:t>78</a:t>
            </a:fld>
            <a:endParaRPr lang="en-US" dirty="0"/>
          </a:p>
        </p:txBody>
      </p:sp>
      <p:sp>
        <p:nvSpPr>
          <p:cNvPr id="6" name="Footer Placeholder 5">
            <a:extLst>
              <a:ext uri="{FF2B5EF4-FFF2-40B4-BE49-F238E27FC236}">
                <a16:creationId xmlns:a16="http://schemas.microsoft.com/office/drawing/2014/main" id="{31951BF5-AD18-1A4A-A362-A724CF70BAA3}"/>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542121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8F5F-078F-DC43-952C-FCB916DA9FF3}"/>
              </a:ext>
            </a:extLst>
          </p:cNvPr>
          <p:cNvSpPr>
            <a:spLocks noGrp="1"/>
          </p:cNvSpPr>
          <p:nvPr>
            <p:ph type="title"/>
          </p:nvPr>
        </p:nvSpPr>
        <p:spPr/>
        <p:txBody>
          <a:bodyPr/>
          <a:lstStyle/>
          <a:p>
            <a:r>
              <a:rPr lang="en-US" dirty="0"/>
              <a:t>Tensor!</a:t>
            </a:r>
          </a:p>
        </p:txBody>
      </p:sp>
      <p:sp>
        <p:nvSpPr>
          <p:cNvPr id="3" name="Content Placeholder 2">
            <a:extLst>
              <a:ext uri="{FF2B5EF4-FFF2-40B4-BE49-F238E27FC236}">
                <a16:creationId xmlns:a16="http://schemas.microsoft.com/office/drawing/2014/main" id="{EF78D858-0816-194C-9C59-371D8A7639BA}"/>
              </a:ext>
            </a:extLst>
          </p:cNvPr>
          <p:cNvSpPr>
            <a:spLocks noGrp="1"/>
          </p:cNvSpPr>
          <p:nvPr>
            <p:ph idx="1"/>
          </p:nvPr>
        </p:nvSpPr>
        <p:spPr/>
        <p:txBody>
          <a:bodyPr/>
          <a:lstStyle/>
          <a:p>
            <a:r>
              <a:rPr lang="en-US" dirty="0"/>
              <a:t> Tensors are just </a:t>
            </a:r>
            <a:r>
              <a:rPr lang="en-US" dirty="0">
                <a:solidFill>
                  <a:srgbClr val="FF0000"/>
                </a:solidFill>
              </a:rPr>
              <a:t>multidimensional arrays</a:t>
            </a:r>
            <a:r>
              <a:rPr lang="en-US" dirty="0"/>
              <a:t>, that allows you to represent data having higher dimensions. </a:t>
            </a:r>
          </a:p>
          <a:p>
            <a:r>
              <a:rPr lang="en-US" dirty="0"/>
              <a:t>In general, Deep Learning you deal with high dimensional data sets where dimensions refer to different features present in the data set. In fact, the name “TensorFlow” has been derived from the operations which neural networks perform on tensors. It’s literally a flow of tensors. </a:t>
            </a:r>
          </a:p>
        </p:txBody>
      </p:sp>
      <p:sp>
        <p:nvSpPr>
          <p:cNvPr id="4" name="Date Placeholder 3">
            <a:extLst>
              <a:ext uri="{FF2B5EF4-FFF2-40B4-BE49-F238E27FC236}">
                <a16:creationId xmlns:a16="http://schemas.microsoft.com/office/drawing/2014/main" id="{DFD439AF-6EEF-F946-8B4C-4A68EA0A8847}"/>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91DECC27-F2C6-0A46-9A6E-18AB4FFA5929}"/>
              </a:ext>
            </a:extLst>
          </p:cNvPr>
          <p:cNvSpPr>
            <a:spLocks noGrp="1"/>
          </p:cNvSpPr>
          <p:nvPr>
            <p:ph type="sldNum" sz="quarter" idx="12"/>
          </p:nvPr>
        </p:nvSpPr>
        <p:spPr/>
        <p:txBody>
          <a:bodyPr/>
          <a:lstStyle/>
          <a:p>
            <a:pPr>
              <a:defRPr/>
            </a:pPr>
            <a:fld id="{5D7239ED-A247-3F49-9595-68E607AFDC4C}" type="slidenum">
              <a:rPr lang="en-US" smtClean="0"/>
              <a:pPr>
                <a:defRPr/>
              </a:pPr>
              <a:t>79</a:t>
            </a:fld>
            <a:endParaRPr lang="en-US" dirty="0"/>
          </a:p>
        </p:txBody>
      </p:sp>
      <p:pic>
        <p:nvPicPr>
          <p:cNvPr id="6" name="Picture 5">
            <a:extLst>
              <a:ext uri="{FF2B5EF4-FFF2-40B4-BE49-F238E27FC236}">
                <a16:creationId xmlns:a16="http://schemas.microsoft.com/office/drawing/2014/main" id="{CF4C2A60-CC54-FF40-B6E4-B61D2AA50242}"/>
              </a:ext>
            </a:extLst>
          </p:cNvPr>
          <p:cNvPicPr>
            <a:picLocks noChangeAspect="1"/>
          </p:cNvPicPr>
          <p:nvPr/>
        </p:nvPicPr>
        <p:blipFill>
          <a:blip r:embed="rId2"/>
          <a:stretch>
            <a:fillRect/>
          </a:stretch>
        </p:blipFill>
        <p:spPr>
          <a:xfrm>
            <a:off x="1838325" y="3429000"/>
            <a:ext cx="6826704" cy="2695086"/>
          </a:xfrm>
          <a:prstGeom prst="rect">
            <a:avLst/>
          </a:prstGeom>
        </p:spPr>
      </p:pic>
      <p:sp>
        <p:nvSpPr>
          <p:cNvPr id="7" name="Footer Placeholder 6">
            <a:extLst>
              <a:ext uri="{FF2B5EF4-FFF2-40B4-BE49-F238E27FC236}">
                <a16:creationId xmlns:a16="http://schemas.microsoft.com/office/drawing/2014/main" id="{691A7001-3C20-1041-B7A0-E8BE8366F5F9}"/>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51533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425D-16C3-044D-B948-E0B46BF17012}"/>
              </a:ext>
            </a:extLst>
          </p:cNvPr>
          <p:cNvSpPr>
            <a:spLocks noGrp="1"/>
          </p:cNvSpPr>
          <p:nvPr>
            <p:ph type="title"/>
          </p:nvPr>
        </p:nvSpPr>
        <p:spPr/>
        <p:txBody>
          <a:bodyPr/>
          <a:lstStyle/>
          <a:p>
            <a:r>
              <a:rPr lang="en-US" dirty="0"/>
              <a:t>What is Neural Network</a:t>
            </a:r>
          </a:p>
        </p:txBody>
      </p:sp>
      <p:sp>
        <p:nvSpPr>
          <p:cNvPr id="3" name="Content Placeholder 2">
            <a:extLst>
              <a:ext uri="{FF2B5EF4-FFF2-40B4-BE49-F238E27FC236}">
                <a16:creationId xmlns:a16="http://schemas.microsoft.com/office/drawing/2014/main" id="{DC78179F-B2CB-7946-A44D-4D78037AD76A}"/>
              </a:ext>
            </a:extLst>
          </p:cNvPr>
          <p:cNvSpPr>
            <a:spLocks noGrp="1"/>
          </p:cNvSpPr>
          <p:nvPr>
            <p:ph idx="1"/>
          </p:nvPr>
        </p:nvSpPr>
        <p:spPr>
          <a:xfrm>
            <a:off x="314325" y="1411605"/>
            <a:ext cx="11387137" cy="4429125"/>
          </a:xfrm>
        </p:spPr>
        <p:txBody>
          <a:bodyPr/>
          <a:lstStyle/>
          <a:p>
            <a:r>
              <a:rPr lang="en-US" dirty="0"/>
              <a:t>With approximately 100 billion neurons, the human brain processes data at speeds as fast as 268 mph! </a:t>
            </a:r>
          </a:p>
          <a:p>
            <a:r>
              <a:rPr lang="en-US" dirty="0"/>
              <a:t>A neural network is a collection of </a:t>
            </a:r>
            <a:r>
              <a:rPr lang="en-US" b="1" dirty="0"/>
              <a:t>neurons</a:t>
            </a:r>
            <a:r>
              <a:rPr lang="en-US" dirty="0"/>
              <a:t> connected by </a:t>
            </a:r>
            <a:r>
              <a:rPr lang="en-US" b="1" dirty="0"/>
              <a:t>synapses</a:t>
            </a:r>
            <a:r>
              <a:rPr lang="en-US" dirty="0"/>
              <a:t>. </a:t>
            </a:r>
          </a:p>
          <a:p>
            <a:r>
              <a:rPr lang="en-US" dirty="0"/>
              <a:t>This collection is organized into three main layers: the input layer, the hidden layer, and the output layer. </a:t>
            </a:r>
          </a:p>
          <a:p>
            <a:r>
              <a:rPr lang="en-US" dirty="0"/>
              <a:t>The circles represent neurons while the lines represent synapses.</a:t>
            </a:r>
          </a:p>
          <a:p>
            <a:r>
              <a:rPr lang="en-US" dirty="0"/>
              <a:t>Each layer using the output of the previous layer as its input. </a:t>
            </a:r>
          </a:p>
        </p:txBody>
      </p:sp>
      <p:sp>
        <p:nvSpPr>
          <p:cNvPr id="5" name="Slide Number Placeholder 4">
            <a:extLst>
              <a:ext uri="{FF2B5EF4-FFF2-40B4-BE49-F238E27FC236}">
                <a16:creationId xmlns:a16="http://schemas.microsoft.com/office/drawing/2014/main" id="{4AF1BD30-9076-184F-9BBF-114C4D8D8184}"/>
              </a:ext>
            </a:extLst>
          </p:cNvPr>
          <p:cNvSpPr>
            <a:spLocks noGrp="1"/>
          </p:cNvSpPr>
          <p:nvPr>
            <p:ph type="sldNum" sz="quarter" idx="12"/>
          </p:nvPr>
        </p:nvSpPr>
        <p:spPr>
          <a:xfrm>
            <a:off x="11310938" y="6295073"/>
            <a:ext cx="639762" cy="365125"/>
          </a:xfrm>
        </p:spPr>
        <p:txBody>
          <a:bodyPr/>
          <a:lstStyle/>
          <a:p>
            <a:pPr>
              <a:defRPr/>
            </a:pPr>
            <a:fld id="{5D7239ED-A247-3F49-9595-68E607AFDC4C}" type="slidenum">
              <a:rPr lang="en-US" smtClean="0"/>
              <a:pPr>
                <a:defRPr/>
              </a:pPr>
              <a:t>8</a:t>
            </a:fld>
            <a:endParaRPr lang="en-US" dirty="0"/>
          </a:p>
        </p:txBody>
      </p:sp>
      <p:pic>
        <p:nvPicPr>
          <p:cNvPr id="6" name="Picture 5">
            <a:extLst>
              <a:ext uri="{FF2B5EF4-FFF2-40B4-BE49-F238E27FC236}">
                <a16:creationId xmlns:a16="http://schemas.microsoft.com/office/drawing/2014/main" id="{C4202075-7F20-214A-92C1-AE194CD90B4F}"/>
              </a:ext>
            </a:extLst>
          </p:cNvPr>
          <p:cNvPicPr>
            <a:picLocks noChangeAspect="1"/>
          </p:cNvPicPr>
          <p:nvPr/>
        </p:nvPicPr>
        <p:blipFill>
          <a:blip r:embed="rId2"/>
          <a:stretch>
            <a:fillRect/>
          </a:stretch>
        </p:blipFill>
        <p:spPr>
          <a:xfrm>
            <a:off x="6915532" y="4412261"/>
            <a:ext cx="5276468" cy="2312865"/>
          </a:xfrm>
          <a:prstGeom prst="rect">
            <a:avLst/>
          </a:prstGeom>
        </p:spPr>
      </p:pic>
      <p:pic>
        <p:nvPicPr>
          <p:cNvPr id="7" name="Picture 6">
            <a:extLst>
              <a:ext uri="{FF2B5EF4-FFF2-40B4-BE49-F238E27FC236}">
                <a16:creationId xmlns:a16="http://schemas.microsoft.com/office/drawing/2014/main" id="{67D7378C-1D69-AF4C-BE67-888586914B4B}"/>
              </a:ext>
            </a:extLst>
          </p:cNvPr>
          <p:cNvPicPr>
            <a:picLocks noChangeAspect="1"/>
          </p:cNvPicPr>
          <p:nvPr/>
        </p:nvPicPr>
        <p:blipFill>
          <a:blip r:embed="rId3"/>
          <a:stretch>
            <a:fillRect/>
          </a:stretch>
        </p:blipFill>
        <p:spPr>
          <a:xfrm>
            <a:off x="487595" y="4079229"/>
            <a:ext cx="5113106" cy="2701986"/>
          </a:xfrm>
          <a:prstGeom prst="rect">
            <a:avLst/>
          </a:prstGeom>
        </p:spPr>
      </p:pic>
      <p:sp>
        <p:nvSpPr>
          <p:cNvPr id="9" name="Donut 8">
            <a:extLst>
              <a:ext uri="{FF2B5EF4-FFF2-40B4-BE49-F238E27FC236}">
                <a16:creationId xmlns:a16="http://schemas.microsoft.com/office/drawing/2014/main" id="{C77DE620-1287-8442-A6A3-C61174877E87}"/>
              </a:ext>
            </a:extLst>
          </p:cNvPr>
          <p:cNvSpPr/>
          <p:nvPr/>
        </p:nvSpPr>
        <p:spPr>
          <a:xfrm>
            <a:off x="2080260" y="5017770"/>
            <a:ext cx="640080" cy="537210"/>
          </a:xfrm>
          <a:prstGeom prst="donut">
            <a:avLst>
              <a:gd name="adj" fmla="val 14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0" fontAlgn="base" hangingPunct="0">
              <a:spcBef>
                <a:spcPct val="0"/>
              </a:spcBef>
              <a:spcAft>
                <a:spcPct val="0"/>
              </a:spcAft>
            </a:pPr>
            <a:endParaRPr lang="en-US">
              <a:solidFill>
                <a:schemeClr val="tx1"/>
              </a:solidFill>
            </a:endParaRPr>
          </a:p>
        </p:txBody>
      </p:sp>
      <p:cxnSp>
        <p:nvCxnSpPr>
          <p:cNvPr id="11" name="Straight Connector 10">
            <a:extLst>
              <a:ext uri="{FF2B5EF4-FFF2-40B4-BE49-F238E27FC236}">
                <a16:creationId xmlns:a16="http://schemas.microsoft.com/office/drawing/2014/main" id="{A927E58E-953D-3D4A-A3AD-D1FF6A23C8C3}"/>
              </a:ext>
            </a:extLst>
          </p:cNvPr>
          <p:cNvCxnSpPr>
            <a:cxnSpLocks/>
            <a:stCxn id="9" idx="0"/>
          </p:cNvCxnSpPr>
          <p:nvPr/>
        </p:nvCxnSpPr>
        <p:spPr>
          <a:xfrm flipV="1">
            <a:off x="2400300" y="4412262"/>
            <a:ext cx="4629150" cy="605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20977A-8ED5-554D-8EFD-621146C87DC4}"/>
              </a:ext>
            </a:extLst>
          </p:cNvPr>
          <p:cNvCxnSpPr>
            <a:cxnSpLocks/>
            <a:stCxn id="9" idx="4"/>
          </p:cNvCxnSpPr>
          <p:nvPr/>
        </p:nvCxnSpPr>
        <p:spPr>
          <a:xfrm>
            <a:off x="2400300" y="5554980"/>
            <a:ext cx="4629150" cy="1105218"/>
          </a:xfrm>
          <a:prstGeom prst="line">
            <a:avLst/>
          </a:prstGeom>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8907055-3CF9-094A-8B42-23136213F8FF}"/>
              </a:ext>
            </a:extLst>
          </p:cNvPr>
          <p:cNvSpPr>
            <a:spLocks noGrp="1"/>
          </p:cNvSpPr>
          <p:nvPr>
            <p:ph type="dt" sz="half" idx="10"/>
          </p:nvPr>
        </p:nvSpPr>
        <p:spPr/>
        <p:txBody>
          <a:bodyPr/>
          <a:lstStyle/>
          <a:p>
            <a:pPr>
              <a:defRPr/>
            </a:pPr>
            <a:r>
              <a:rPr lang="en-US"/>
              <a:t>First Semester 2020-2021</a:t>
            </a:r>
            <a:endParaRPr lang="en-US" dirty="0"/>
          </a:p>
        </p:txBody>
      </p:sp>
      <p:sp>
        <p:nvSpPr>
          <p:cNvPr id="8" name="Footer Placeholder 7">
            <a:extLst>
              <a:ext uri="{FF2B5EF4-FFF2-40B4-BE49-F238E27FC236}">
                <a16:creationId xmlns:a16="http://schemas.microsoft.com/office/drawing/2014/main" id="{8A27828D-6334-3045-8719-B65BE92837E4}"/>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371004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0427-D1F9-D84D-841C-104C4FDF5E2B}"/>
              </a:ext>
            </a:extLst>
          </p:cNvPr>
          <p:cNvSpPr>
            <a:spLocks noGrp="1"/>
          </p:cNvSpPr>
          <p:nvPr>
            <p:ph type="title"/>
          </p:nvPr>
        </p:nvSpPr>
        <p:spPr/>
        <p:txBody>
          <a:bodyPr/>
          <a:lstStyle/>
          <a:p>
            <a:r>
              <a:rPr lang="en-US" dirty="0"/>
              <a:t>What is </a:t>
            </a:r>
            <a:r>
              <a:rPr lang="en-US" dirty="0" err="1"/>
              <a:t>Tensorflow</a:t>
            </a:r>
            <a:endParaRPr lang="en-US" dirty="0"/>
          </a:p>
        </p:txBody>
      </p:sp>
      <p:sp>
        <p:nvSpPr>
          <p:cNvPr id="3" name="Content Placeholder 2">
            <a:extLst>
              <a:ext uri="{FF2B5EF4-FFF2-40B4-BE49-F238E27FC236}">
                <a16:creationId xmlns:a16="http://schemas.microsoft.com/office/drawing/2014/main" id="{9F4FFCCE-51F6-124A-9B11-68710735654F}"/>
              </a:ext>
            </a:extLst>
          </p:cNvPr>
          <p:cNvSpPr>
            <a:spLocks noGrp="1"/>
          </p:cNvSpPr>
          <p:nvPr>
            <p:ph idx="1"/>
          </p:nvPr>
        </p:nvSpPr>
        <p:spPr/>
        <p:txBody>
          <a:bodyPr/>
          <a:lstStyle/>
          <a:p>
            <a:r>
              <a:rPr lang="en-US" dirty="0"/>
              <a:t>TensorFlow is a library based on Python that provides different types of functionality for implementing Deep Learning Models. As discussed earlier, the term TensorFlow is made up of two terms – Tensor &amp; Flow:</a:t>
            </a:r>
          </a:p>
        </p:txBody>
      </p:sp>
      <p:sp>
        <p:nvSpPr>
          <p:cNvPr id="4" name="Date Placeholder 3">
            <a:extLst>
              <a:ext uri="{FF2B5EF4-FFF2-40B4-BE49-F238E27FC236}">
                <a16:creationId xmlns:a16="http://schemas.microsoft.com/office/drawing/2014/main" id="{3FD4329F-E42E-FE44-ADA4-1440DBEAF84D}"/>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AD7A47E3-85BA-A144-BBAA-446F11A6F81D}"/>
              </a:ext>
            </a:extLst>
          </p:cNvPr>
          <p:cNvSpPr>
            <a:spLocks noGrp="1"/>
          </p:cNvSpPr>
          <p:nvPr>
            <p:ph type="sldNum" sz="quarter" idx="12"/>
          </p:nvPr>
        </p:nvSpPr>
        <p:spPr/>
        <p:txBody>
          <a:bodyPr/>
          <a:lstStyle/>
          <a:p>
            <a:pPr>
              <a:defRPr/>
            </a:pPr>
            <a:fld id="{5D7239ED-A247-3F49-9595-68E607AFDC4C}" type="slidenum">
              <a:rPr lang="en-US" smtClean="0"/>
              <a:pPr>
                <a:defRPr/>
              </a:pPr>
              <a:t>80</a:t>
            </a:fld>
            <a:endParaRPr lang="en-US" dirty="0"/>
          </a:p>
        </p:txBody>
      </p:sp>
      <p:pic>
        <p:nvPicPr>
          <p:cNvPr id="6" name="Picture 5">
            <a:extLst>
              <a:ext uri="{FF2B5EF4-FFF2-40B4-BE49-F238E27FC236}">
                <a16:creationId xmlns:a16="http://schemas.microsoft.com/office/drawing/2014/main" id="{893DC49A-EDF4-3048-B441-A391C111A774}"/>
              </a:ext>
            </a:extLst>
          </p:cNvPr>
          <p:cNvPicPr>
            <a:picLocks noChangeAspect="1"/>
          </p:cNvPicPr>
          <p:nvPr/>
        </p:nvPicPr>
        <p:blipFill>
          <a:blip r:embed="rId2"/>
          <a:stretch>
            <a:fillRect/>
          </a:stretch>
        </p:blipFill>
        <p:spPr>
          <a:xfrm>
            <a:off x="1805354" y="2752049"/>
            <a:ext cx="7948246" cy="3470158"/>
          </a:xfrm>
          <a:prstGeom prst="rect">
            <a:avLst/>
          </a:prstGeom>
        </p:spPr>
      </p:pic>
      <p:sp>
        <p:nvSpPr>
          <p:cNvPr id="7" name="Footer Placeholder 6">
            <a:extLst>
              <a:ext uri="{FF2B5EF4-FFF2-40B4-BE49-F238E27FC236}">
                <a16:creationId xmlns:a16="http://schemas.microsoft.com/office/drawing/2014/main" id="{748FAF34-667D-2641-BF3A-4C1D5BC58FB6}"/>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41956340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3AE7-9920-0546-83C2-8BB5D49F8BCE}"/>
              </a:ext>
            </a:extLst>
          </p:cNvPr>
          <p:cNvSpPr>
            <a:spLocks noGrp="1"/>
          </p:cNvSpPr>
          <p:nvPr>
            <p:ph type="title"/>
          </p:nvPr>
        </p:nvSpPr>
        <p:spPr/>
        <p:txBody>
          <a:bodyPr>
            <a:normAutofit/>
          </a:bodyPr>
          <a:lstStyle/>
          <a:p>
            <a:r>
              <a:rPr lang="en-US" b="1" dirty="0"/>
              <a:t>Code Basics</a:t>
            </a:r>
            <a:endParaRPr lang="en-US" dirty="0"/>
          </a:p>
        </p:txBody>
      </p:sp>
      <p:sp>
        <p:nvSpPr>
          <p:cNvPr id="3" name="Content Placeholder 2">
            <a:extLst>
              <a:ext uri="{FF2B5EF4-FFF2-40B4-BE49-F238E27FC236}">
                <a16:creationId xmlns:a16="http://schemas.microsoft.com/office/drawing/2014/main" id="{967CCA92-CE0D-5C47-81FC-3EECCFC5AD9F}"/>
              </a:ext>
            </a:extLst>
          </p:cNvPr>
          <p:cNvSpPr>
            <a:spLocks noGrp="1"/>
          </p:cNvSpPr>
          <p:nvPr>
            <p:ph idx="1"/>
          </p:nvPr>
        </p:nvSpPr>
        <p:spPr/>
        <p:txBody>
          <a:bodyPr/>
          <a:lstStyle/>
          <a:p>
            <a:pPr marL="0" indent="0">
              <a:buNone/>
            </a:pPr>
            <a:r>
              <a:rPr lang="en-US" dirty="0"/>
              <a:t>pip3 install --upgrade </a:t>
            </a:r>
            <a:r>
              <a:rPr lang="en-US" dirty="0" err="1"/>
              <a:t>tensorflow</a:t>
            </a:r>
            <a:endParaRPr lang="en-US" dirty="0"/>
          </a:p>
          <a:p>
            <a:pPr marL="0" indent="0">
              <a:buNone/>
            </a:pPr>
            <a:endParaRPr lang="en-US" dirty="0"/>
          </a:p>
          <a:p>
            <a:endParaRPr lang="en-US" dirty="0"/>
          </a:p>
          <a:p>
            <a:r>
              <a:rPr lang="en-US" dirty="0"/>
              <a:t>Basically, the overall process of writing a TensorFlow program involves two steps:</a:t>
            </a:r>
          </a:p>
          <a:p>
            <a:pPr lvl="1"/>
            <a:r>
              <a:rPr lang="en-US" dirty="0"/>
              <a:t>Building a Computational Graph</a:t>
            </a:r>
          </a:p>
          <a:p>
            <a:pPr lvl="1"/>
            <a:r>
              <a:rPr lang="en-US" dirty="0"/>
              <a:t>Running a Computational Graph</a:t>
            </a:r>
          </a:p>
          <a:p>
            <a:r>
              <a:rPr lang="en-US" dirty="0"/>
              <a:t>Let me explain you the above two steps one by one:</a:t>
            </a:r>
          </a:p>
          <a:p>
            <a:endParaRPr lang="en-US" dirty="0"/>
          </a:p>
        </p:txBody>
      </p:sp>
      <p:sp>
        <p:nvSpPr>
          <p:cNvPr id="4" name="Date Placeholder 3">
            <a:extLst>
              <a:ext uri="{FF2B5EF4-FFF2-40B4-BE49-F238E27FC236}">
                <a16:creationId xmlns:a16="http://schemas.microsoft.com/office/drawing/2014/main" id="{AAEFA4BA-4DA3-224E-ACC0-610E230DF6D5}"/>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3435D8A-3785-EE44-AA39-F06983DDD61B}"/>
              </a:ext>
            </a:extLst>
          </p:cNvPr>
          <p:cNvSpPr>
            <a:spLocks noGrp="1"/>
          </p:cNvSpPr>
          <p:nvPr>
            <p:ph type="sldNum" sz="quarter" idx="12"/>
          </p:nvPr>
        </p:nvSpPr>
        <p:spPr/>
        <p:txBody>
          <a:bodyPr/>
          <a:lstStyle/>
          <a:p>
            <a:pPr>
              <a:defRPr/>
            </a:pPr>
            <a:fld id="{5D7239ED-A247-3F49-9595-68E607AFDC4C}" type="slidenum">
              <a:rPr lang="en-US" smtClean="0"/>
              <a:pPr>
                <a:defRPr/>
              </a:pPr>
              <a:t>81</a:t>
            </a:fld>
            <a:endParaRPr lang="en-US" dirty="0"/>
          </a:p>
        </p:txBody>
      </p:sp>
      <p:sp>
        <p:nvSpPr>
          <p:cNvPr id="6" name="Footer Placeholder 5">
            <a:extLst>
              <a:ext uri="{FF2B5EF4-FFF2-40B4-BE49-F238E27FC236}">
                <a16:creationId xmlns:a16="http://schemas.microsoft.com/office/drawing/2014/main" id="{6987A3F4-3D50-0A47-8453-0A6568E2C4B1}"/>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53648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83DA-CE2D-F24B-AC8F-3251BA3806CC}"/>
              </a:ext>
            </a:extLst>
          </p:cNvPr>
          <p:cNvSpPr>
            <a:spLocks noGrp="1"/>
          </p:cNvSpPr>
          <p:nvPr>
            <p:ph type="title"/>
          </p:nvPr>
        </p:nvSpPr>
        <p:spPr/>
        <p:txBody>
          <a:bodyPr/>
          <a:lstStyle/>
          <a:p>
            <a:r>
              <a:rPr lang="en-US" dirty="0"/>
              <a:t>Example</a:t>
            </a:r>
          </a:p>
        </p:txBody>
      </p:sp>
      <p:pic>
        <p:nvPicPr>
          <p:cNvPr id="6" name="Content Placeholder 5">
            <a:extLst>
              <a:ext uri="{FF2B5EF4-FFF2-40B4-BE49-F238E27FC236}">
                <a16:creationId xmlns:a16="http://schemas.microsoft.com/office/drawing/2014/main" id="{B0DB60AE-A5C1-6C44-930B-D3163CBEF75E}"/>
              </a:ext>
            </a:extLst>
          </p:cNvPr>
          <p:cNvPicPr>
            <a:picLocks noGrp="1" noChangeAspect="1"/>
          </p:cNvPicPr>
          <p:nvPr>
            <p:ph idx="1"/>
          </p:nvPr>
        </p:nvPicPr>
        <p:blipFill>
          <a:blip r:embed="rId3"/>
          <a:stretch>
            <a:fillRect/>
          </a:stretch>
        </p:blipFill>
        <p:spPr>
          <a:xfrm>
            <a:off x="314324" y="1723412"/>
            <a:ext cx="4329341" cy="1861617"/>
          </a:xfrm>
          <a:prstGeom prst="rect">
            <a:avLst/>
          </a:prstGeom>
        </p:spPr>
      </p:pic>
      <p:sp>
        <p:nvSpPr>
          <p:cNvPr id="4" name="Date Placeholder 3">
            <a:extLst>
              <a:ext uri="{FF2B5EF4-FFF2-40B4-BE49-F238E27FC236}">
                <a16:creationId xmlns:a16="http://schemas.microsoft.com/office/drawing/2014/main" id="{5C9C4D20-FE7A-F148-8184-470EE4DC346D}"/>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7935E8E4-2630-0D45-B15F-D236B6C6BBD9}"/>
              </a:ext>
            </a:extLst>
          </p:cNvPr>
          <p:cNvSpPr>
            <a:spLocks noGrp="1"/>
          </p:cNvSpPr>
          <p:nvPr>
            <p:ph type="sldNum" sz="quarter" idx="12"/>
          </p:nvPr>
        </p:nvSpPr>
        <p:spPr/>
        <p:txBody>
          <a:bodyPr/>
          <a:lstStyle/>
          <a:p>
            <a:pPr>
              <a:defRPr/>
            </a:pPr>
            <a:fld id="{5D7239ED-A247-3F49-9595-68E607AFDC4C}" type="slidenum">
              <a:rPr lang="en-US" smtClean="0"/>
              <a:pPr>
                <a:defRPr/>
              </a:pPr>
              <a:t>82</a:t>
            </a:fld>
            <a:endParaRPr lang="en-US" dirty="0"/>
          </a:p>
        </p:txBody>
      </p:sp>
      <p:pic>
        <p:nvPicPr>
          <p:cNvPr id="7" name="Picture 6">
            <a:extLst>
              <a:ext uri="{FF2B5EF4-FFF2-40B4-BE49-F238E27FC236}">
                <a16:creationId xmlns:a16="http://schemas.microsoft.com/office/drawing/2014/main" id="{63B80497-104F-2C40-99CE-5DF94EE69770}"/>
              </a:ext>
            </a:extLst>
          </p:cNvPr>
          <p:cNvPicPr>
            <a:picLocks noChangeAspect="1"/>
          </p:cNvPicPr>
          <p:nvPr/>
        </p:nvPicPr>
        <p:blipFill>
          <a:blip r:embed="rId4"/>
          <a:stretch>
            <a:fillRect/>
          </a:stretch>
        </p:blipFill>
        <p:spPr>
          <a:xfrm>
            <a:off x="4787900" y="220662"/>
            <a:ext cx="7162800" cy="3467100"/>
          </a:xfrm>
          <a:prstGeom prst="rect">
            <a:avLst/>
          </a:prstGeom>
        </p:spPr>
      </p:pic>
      <p:sp>
        <p:nvSpPr>
          <p:cNvPr id="8" name="Rectangle 7">
            <a:extLst>
              <a:ext uri="{FF2B5EF4-FFF2-40B4-BE49-F238E27FC236}">
                <a16:creationId xmlns:a16="http://schemas.microsoft.com/office/drawing/2014/main" id="{21EFCFDD-84DF-6D42-B044-5957ACBA8466}"/>
              </a:ext>
            </a:extLst>
          </p:cNvPr>
          <p:cNvSpPr/>
          <p:nvPr/>
        </p:nvSpPr>
        <p:spPr>
          <a:xfrm>
            <a:off x="314324" y="3839549"/>
            <a:ext cx="11471728" cy="923330"/>
          </a:xfrm>
          <a:prstGeom prst="rect">
            <a:avLst/>
          </a:prstGeom>
        </p:spPr>
        <p:txBody>
          <a:bodyPr wrap="square">
            <a:spAutoFit/>
          </a:bodyPr>
          <a:lstStyle/>
          <a:p>
            <a:r>
              <a:rPr lang="en-US" dirty="0">
                <a:latin typeface="Times" pitchFamily="2" charset="0"/>
              </a:rPr>
              <a:t>This code does not actually perform any computation, it just creates a computation graph. </a:t>
            </a:r>
          </a:p>
          <a:p>
            <a:r>
              <a:rPr lang="en-US" dirty="0">
                <a:latin typeface="Times" pitchFamily="2" charset="0"/>
              </a:rPr>
              <a:t>In fact, even the variables are not initialized yet. </a:t>
            </a:r>
          </a:p>
          <a:p>
            <a:r>
              <a:rPr lang="en-US" dirty="0">
                <a:latin typeface="Times" pitchFamily="2" charset="0"/>
              </a:rPr>
              <a:t>To evaluate this graph, you need to open a TensorFlow session and use it to initialize the variables and evaluate </a:t>
            </a:r>
            <a:r>
              <a:rPr lang="en-US" dirty="0">
                <a:latin typeface="Courier" pitchFamily="2" charset="0"/>
              </a:rPr>
              <a:t>f</a:t>
            </a:r>
            <a:r>
              <a:rPr lang="en-US" dirty="0">
                <a:latin typeface="Times" pitchFamily="2" charset="0"/>
              </a:rPr>
              <a:t>.</a:t>
            </a:r>
            <a:endParaRPr lang="en-US" dirty="0">
              <a:effectLst/>
              <a:latin typeface="Times" pitchFamily="2" charset="0"/>
            </a:endParaRPr>
          </a:p>
        </p:txBody>
      </p:sp>
      <p:pic>
        <p:nvPicPr>
          <p:cNvPr id="9" name="Picture 8">
            <a:extLst>
              <a:ext uri="{FF2B5EF4-FFF2-40B4-BE49-F238E27FC236}">
                <a16:creationId xmlns:a16="http://schemas.microsoft.com/office/drawing/2014/main" id="{E1CCA83E-7D3E-D841-B585-196DB48E76D9}"/>
              </a:ext>
            </a:extLst>
          </p:cNvPr>
          <p:cNvPicPr>
            <a:picLocks noChangeAspect="1"/>
          </p:cNvPicPr>
          <p:nvPr/>
        </p:nvPicPr>
        <p:blipFill>
          <a:blip r:embed="rId5"/>
          <a:stretch>
            <a:fillRect/>
          </a:stretch>
        </p:blipFill>
        <p:spPr>
          <a:xfrm>
            <a:off x="760770" y="4752735"/>
            <a:ext cx="3015031" cy="1763793"/>
          </a:xfrm>
          <a:prstGeom prst="rect">
            <a:avLst/>
          </a:prstGeom>
        </p:spPr>
      </p:pic>
      <p:sp>
        <p:nvSpPr>
          <p:cNvPr id="12" name="Right Arrow 11">
            <a:extLst>
              <a:ext uri="{FF2B5EF4-FFF2-40B4-BE49-F238E27FC236}">
                <a16:creationId xmlns:a16="http://schemas.microsoft.com/office/drawing/2014/main" id="{0AF2B75C-3938-7046-B6DF-47AD38A9428D}"/>
              </a:ext>
            </a:extLst>
          </p:cNvPr>
          <p:cNvSpPr/>
          <p:nvPr/>
        </p:nvSpPr>
        <p:spPr>
          <a:xfrm>
            <a:off x="4000494" y="5212569"/>
            <a:ext cx="1008185" cy="480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F6C1919-EDF3-4E4A-9D3A-D638812B780A}"/>
              </a:ext>
            </a:extLst>
          </p:cNvPr>
          <p:cNvPicPr>
            <a:picLocks noChangeAspect="1"/>
          </p:cNvPicPr>
          <p:nvPr/>
        </p:nvPicPr>
        <p:blipFill>
          <a:blip r:embed="rId6"/>
          <a:stretch>
            <a:fillRect/>
          </a:stretch>
        </p:blipFill>
        <p:spPr>
          <a:xfrm>
            <a:off x="5153504" y="4768747"/>
            <a:ext cx="6986328" cy="1368290"/>
          </a:xfrm>
          <a:prstGeom prst="rect">
            <a:avLst/>
          </a:prstGeom>
        </p:spPr>
      </p:pic>
      <p:sp>
        <p:nvSpPr>
          <p:cNvPr id="3" name="Footer Placeholder 2">
            <a:extLst>
              <a:ext uri="{FF2B5EF4-FFF2-40B4-BE49-F238E27FC236}">
                <a16:creationId xmlns:a16="http://schemas.microsoft.com/office/drawing/2014/main" id="{B2BA21E7-374D-3647-9930-4F7FFC0F8467}"/>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1130865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653D2-7679-4E43-B3C1-5CA9354465B1}"/>
              </a:ext>
            </a:extLst>
          </p:cNvPr>
          <p:cNvSpPr>
            <a:spLocks noGrp="1"/>
          </p:cNvSpPr>
          <p:nvPr>
            <p:ph type="title"/>
          </p:nvPr>
        </p:nvSpPr>
        <p:spPr/>
        <p:txBody>
          <a:bodyPr>
            <a:normAutofit/>
          </a:bodyPr>
          <a:lstStyle/>
          <a:p>
            <a:r>
              <a:rPr lang="en-US" b="1" dirty="0"/>
              <a:t>Building a Computational Graph</a:t>
            </a:r>
            <a:endParaRPr lang="en-US" dirty="0"/>
          </a:p>
        </p:txBody>
      </p:sp>
      <p:sp>
        <p:nvSpPr>
          <p:cNvPr id="3" name="Content Placeholder 2">
            <a:extLst>
              <a:ext uri="{FF2B5EF4-FFF2-40B4-BE49-F238E27FC236}">
                <a16:creationId xmlns:a16="http://schemas.microsoft.com/office/drawing/2014/main" id="{67A1A772-2D57-5A40-A949-E3D4B7B9341E}"/>
              </a:ext>
            </a:extLst>
          </p:cNvPr>
          <p:cNvSpPr>
            <a:spLocks noGrp="1"/>
          </p:cNvSpPr>
          <p:nvPr>
            <p:ph idx="1"/>
          </p:nvPr>
        </p:nvSpPr>
        <p:spPr/>
        <p:txBody>
          <a:bodyPr/>
          <a:lstStyle/>
          <a:p>
            <a:r>
              <a:rPr lang="en-US" dirty="0"/>
              <a:t>A computational graph is a series of TensorFlow operations arranged as nodes in the graph. Each nodes take 0 or more tensors as input and produces a tensor as output. </a:t>
            </a:r>
          </a:p>
          <a:p>
            <a:endParaRPr lang="en-US" dirty="0"/>
          </a:p>
        </p:txBody>
      </p:sp>
      <p:sp>
        <p:nvSpPr>
          <p:cNvPr id="4" name="Date Placeholder 3">
            <a:extLst>
              <a:ext uri="{FF2B5EF4-FFF2-40B4-BE49-F238E27FC236}">
                <a16:creationId xmlns:a16="http://schemas.microsoft.com/office/drawing/2014/main" id="{34C33EFB-FB5A-1E41-9858-8C946E264D42}"/>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5B553C00-2DF1-FD40-9EDA-CB8648D304A4}"/>
              </a:ext>
            </a:extLst>
          </p:cNvPr>
          <p:cNvSpPr>
            <a:spLocks noGrp="1"/>
          </p:cNvSpPr>
          <p:nvPr>
            <p:ph type="sldNum" sz="quarter" idx="12"/>
          </p:nvPr>
        </p:nvSpPr>
        <p:spPr/>
        <p:txBody>
          <a:bodyPr/>
          <a:lstStyle/>
          <a:p>
            <a:pPr>
              <a:defRPr/>
            </a:pPr>
            <a:fld id="{5D7239ED-A247-3F49-9595-68E607AFDC4C}" type="slidenum">
              <a:rPr lang="en-US" smtClean="0"/>
              <a:pPr>
                <a:defRPr/>
              </a:pPr>
              <a:t>83</a:t>
            </a:fld>
            <a:endParaRPr lang="en-US" dirty="0"/>
          </a:p>
        </p:txBody>
      </p:sp>
      <p:pic>
        <p:nvPicPr>
          <p:cNvPr id="6" name="Picture 5">
            <a:extLst>
              <a:ext uri="{FF2B5EF4-FFF2-40B4-BE49-F238E27FC236}">
                <a16:creationId xmlns:a16="http://schemas.microsoft.com/office/drawing/2014/main" id="{ED164AC7-2F31-CA41-B7D1-3FAE54D50D47}"/>
              </a:ext>
            </a:extLst>
          </p:cNvPr>
          <p:cNvPicPr>
            <a:picLocks noChangeAspect="1"/>
          </p:cNvPicPr>
          <p:nvPr/>
        </p:nvPicPr>
        <p:blipFill>
          <a:blip r:embed="rId2"/>
          <a:stretch>
            <a:fillRect/>
          </a:stretch>
        </p:blipFill>
        <p:spPr>
          <a:xfrm>
            <a:off x="2180490" y="2396406"/>
            <a:ext cx="6988481" cy="2725617"/>
          </a:xfrm>
          <a:prstGeom prst="rect">
            <a:avLst/>
          </a:prstGeom>
        </p:spPr>
      </p:pic>
      <p:sp>
        <p:nvSpPr>
          <p:cNvPr id="7" name="Footer Placeholder 6">
            <a:extLst>
              <a:ext uri="{FF2B5EF4-FFF2-40B4-BE49-F238E27FC236}">
                <a16:creationId xmlns:a16="http://schemas.microsoft.com/office/drawing/2014/main" id="{CD3935A9-46EE-4744-B097-BDBDC606D52B}"/>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6857681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EFB9-D06D-D84E-8B35-3F6FC195D48A}"/>
              </a:ext>
            </a:extLst>
          </p:cNvPr>
          <p:cNvSpPr>
            <a:spLocks noGrp="1"/>
          </p:cNvSpPr>
          <p:nvPr>
            <p:ph type="title"/>
          </p:nvPr>
        </p:nvSpPr>
        <p:spPr/>
        <p:txBody>
          <a:bodyPr>
            <a:normAutofit/>
          </a:bodyPr>
          <a:lstStyle/>
          <a:p>
            <a:r>
              <a:rPr lang="en-US" b="1" dirty="0"/>
              <a:t>Running a Computational Graph</a:t>
            </a:r>
            <a:endParaRPr lang="en-US" dirty="0"/>
          </a:p>
        </p:txBody>
      </p:sp>
      <p:sp>
        <p:nvSpPr>
          <p:cNvPr id="3" name="Content Placeholder 2">
            <a:extLst>
              <a:ext uri="{FF2B5EF4-FFF2-40B4-BE49-F238E27FC236}">
                <a16:creationId xmlns:a16="http://schemas.microsoft.com/office/drawing/2014/main" id="{8B6CD56A-946B-4A48-A240-0EC1154CD989}"/>
              </a:ext>
            </a:extLst>
          </p:cNvPr>
          <p:cNvSpPr>
            <a:spLocks noGrp="1"/>
          </p:cNvSpPr>
          <p:nvPr>
            <p:ph idx="1"/>
          </p:nvPr>
        </p:nvSpPr>
        <p:spPr/>
        <p:txBody>
          <a:bodyPr/>
          <a:lstStyle/>
          <a:p>
            <a:r>
              <a:rPr lang="en-US" dirty="0"/>
              <a:t>Session places the graph operations onto Devices, such as CPUs or GPUs, and provides methods to execute them.</a:t>
            </a:r>
          </a:p>
          <a:p>
            <a:r>
              <a:rPr lang="en-US" dirty="0"/>
              <a:t>A session encapsulates the control and state of the TensorFlow runtime i.e. it stores the information about the order in which all the operations will be performed and passes the result of already computed operation to the next operation in the pipeline.</a:t>
            </a:r>
          </a:p>
          <a:p>
            <a:endParaRPr lang="en-US" dirty="0"/>
          </a:p>
        </p:txBody>
      </p:sp>
      <p:sp>
        <p:nvSpPr>
          <p:cNvPr id="4" name="Date Placeholder 3">
            <a:extLst>
              <a:ext uri="{FF2B5EF4-FFF2-40B4-BE49-F238E27FC236}">
                <a16:creationId xmlns:a16="http://schemas.microsoft.com/office/drawing/2014/main" id="{751816F3-1CD0-D743-96FB-BD4529FF243B}"/>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B6B693EB-AEE4-D249-A20A-BCB19626D9C1}"/>
              </a:ext>
            </a:extLst>
          </p:cNvPr>
          <p:cNvSpPr>
            <a:spLocks noGrp="1"/>
          </p:cNvSpPr>
          <p:nvPr>
            <p:ph type="sldNum" sz="quarter" idx="12"/>
          </p:nvPr>
        </p:nvSpPr>
        <p:spPr/>
        <p:txBody>
          <a:bodyPr/>
          <a:lstStyle/>
          <a:p>
            <a:pPr>
              <a:defRPr/>
            </a:pPr>
            <a:fld id="{5D7239ED-A247-3F49-9595-68E607AFDC4C}" type="slidenum">
              <a:rPr lang="en-US" smtClean="0"/>
              <a:pPr>
                <a:defRPr/>
              </a:pPr>
              <a:t>84</a:t>
            </a:fld>
            <a:endParaRPr lang="en-US" dirty="0"/>
          </a:p>
        </p:txBody>
      </p:sp>
      <p:pic>
        <p:nvPicPr>
          <p:cNvPr id="6" name="Picture 5">
            <a:extLst>
              <a:ext uri="{FF2B5EF4-FFF2-40B4-BE49-F238E27FC236}">
                <a16:creationId xmlns:a16="http://schemas.microsoft.com/office/drawing/2014/main" id="{504D4D3B-863E-7F44-8384-E484B223471A}"/>
              </a:ext>
            </a:extLst>
          </p:cNvPr>
          <p:cNvPicPr>
            <a:picLocks noChangeAspect="1"/>
          </p:cNvPicPr>
          <p:nvPr/>
        </p:nvPicPr>
        <p:blipFill>
          <a:blip r:embed="rId2"/>
          <a:stretch>
            <a:fillRect/>
          </a:stretch>
        </p:blipFill>
        <p:spPr>
          <a:xfrm>
            <a:off x="398584" y="3429000"/>
            <a:ext cx="8313615" cy="2996103"/>
          </a:xfrm>
          <a:prstGeom prst="rect">
            <a:avLst/>
          </a:prstGeom>
        </p:spPr>
      </p:pic>
      <p:sp>
        <p:nvSpPr>
          <p:cNvPr id="7" name="Footer Placeholder 6">
            <a:extLst>
              <a:ext uri="{FF2B5EF4-FFF2-40B4-BE49-F238E27FC236}">
                <a16:creationId xmlns:a16="http://schemas.microsoft.com/office/drawing/2014/main" id="{A3FB5F88-1C8B-824F-BA4C-88D6EF6895D8}"/>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6024431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26A9-886B-B246-BEF9-36085987E178}"/>
              </a:ext>
            </a:extLst>
          </p:cNvPr>
          <p:cNvSpPr>
            <a:spLocks noGrp="1"/>
          </p:cNvSpPr>
          <p:nvPr>
            <p:ph type="title"/>
          </p:nvPr>
        </p:nvSpPr>
        <p:spPr/>
        <p:txBody>
          <a:bodyPr>
            <a:normAutofit/>
          </a:bodyPr>
          <a:lstStyle/>
          <a:p>
            <a:r>
              <a:rPr lang="en-US" b="1" dirty="0"/>
              <a:t>Placeholder and Variables</a:t>
            </a:r>
            <a:endParaRPr lang="en-US" dirty="0"/>
          </a:p>
        </p:txBody>
      </p:sp>
      <p:sp>
        <p:nvSpPr>
          <p:cNvPr id="3" name="Content Placeholder 2">
            <a:extLst>
              <a:ext uri="{FF2B5EF4-FFF2-40B4-BE49-F238E27FC236}">
                <a16:creationId xmlns:a16="http://schemas.microsoft.com/office/drawing/2014/main" id="{222AA99A-E2F7-4249-AAA1-C9C0EF2972F6}"/>
              </a:ext>
            </a:extLst>
          </p:cNvPr>
          <p:cNvSpPr>
            <a:spLocks noGrp="1"/>
          </p:cNvSpPr>
          <p:nvPr>
            <p:ph idx="1"/>
          </p:nvPr>
        </p:nvSpPr>
        <p:spPr>
          <a:xfrm>
            <a:off x="314325" y="1442390"/>
            <a:ext cx="11387137" cy="4429125"/>
          </a:xfrm>
        </p:spPr>
        <p:txBody>
          <a:bodyPr/>
          <a:lstStyle/>
          <a:p>
            <a:r>
              <a:rPr lang="en-US" dirty="0"/>
              <a:t>A constant allows you to store a value.</a:t>
            </a:r>
          </a:p>
          <a:p>
            <a:r>
              <a:rPr lang="en-US" dirty="0"/>
              <a:t>A placeholder is simply a variable that we will assign data to at a later date. Basically, a placeholder is a promise to provide a value later or during runtime. </a:t>
            </a:r>
          </a:p>
          <a:p>
            <a:r>
              <a:rPr lang="en-US" dirty="0"/>
              <a:t>Placeholders are not initialized and contains no data.</a:t>
            </a:r>
          </a:p>
          <a:p>
            <a:r>
              <a:rPr lang="en-US" dirty="0"/>
              <a:t>One must provides inputs or feeds to the placeholder which are considered during runtime. </a:t>
            </a:r>
          </a:p>
          <a:p>
            <a:r>
              <a:rPr lang="en-US" dirty="0"/>
              <a:t>Executing a placeholder without input generates an error.</a:t>
            </a:r>
          </a:p>
          <a:p>
            <a:endParaRPr lang="en-US" dirty="0"/>
          </a:p>
        </p:txBody>
      </p:sp>
      <p:sp>
        <p:nvSpPr>
          <p:cNvPr id="4" name="Date Placeholder 3">
            <a:extLst>
              <a:ext uri="{FF2B5EF4-FFF2-40B4-BE49-F238E27FC236}">
                <a16:creationId xmlns:a16="http://schemas.microsoft.com/office/drawing/2014/main" id="{A71FBB41-FCC9-7145-B95D-79CB136C32FC}"/>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E68EC121-D679-D540-9352-FE4BCA6E9033}"/>
              </a:ext>
            </a:extLst>
          </p:cNvPr>
          <p:cNvSpPr>
            <a:spLocks noGrp="1"/>
          </p:cNvSpPr>
          <p:nvPr>
            <p:ph type="sldNum" sz="quarter" idx="12"/>
          </p:nvPr>
        </p:nvSpPr>
        <p:spPr/>
        <p:txBody>
          <a:bodyPr/>
          <a:lstStyle/>
          <a:p>
            <a:pPr>
              <a:defRPr/>
            </a:pPr>
            <a:fld id="{5D7239ED-A247-3F49-9595-68E607AFDC4C}" type="slidenum">
              <a:rPr lang="en-US" smtClean="0"/>
              <a:pPr>
                <a:defRPr/>
              </a:pPr>
              <a:t>85</a:t>
            </a:fld>
            <a:endParaRPr lang="en-US" dirty="0"/>
          </a:p>
        </p:txBody>
      </p:sp>
      <p:pic>
        <p:nvPicPr>
          <p:cNvPr id="6" name="Picture 5">
            <a:extLst>
              <a:ext uri="{FF2B5EF4-FFF2-40B4-BE49-F238E27FC236}">
                <a16:creationId xmlns:a16="http://schemas.microsoft.com/office/drawing/2014/main" id="{4A2F3B50-F889-784E-B5D0-8E14F149728C}"/>
              </a:ext>
            </a:extLst>
          </p:cNvPr>
          <p:cNvPicPr>
            <a:picLocks noChangeAspect="1"/>
          </p:cNvPicPr>
          <p:nvPr/>
        </p:nvPicPr>
        <p:blipFill>
          <a:blip r:embed="rId2"/>
          <a:stretch>
            <a:fillRect/>
          </a:stretch>
        </p:blipFill>
        <p:spPr>
          <a:xfrm>
            <a:off x="241300" y="3783660"/>
            <a:ext cx="6235309" cy="2671115"/>
          </a:xfrm>
          <a:prstGeom prst="rect">
            <a:avLst/>
          </a:prstGeom>
        </p:spPr>
      </p:pic>
      <p:sp>
        <p:nvSpPr>
          <p:cNvPr id="7" name="Footer Placeholder 6">
            <a:extLst>
              <a:ext uri="{FF2B5EF4-FFF2-40B4-BE49-F238E27FC236}">
                <a16:creationId xmlns:a16="http://schemas.microsoft.com/office/drawing/2014/main" id="{85603C4D-8BDF-B74B-9E45-4FAE21AF1556}"/>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562072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04AA-9E74-2B42-BE63-6BC87225183C}"/>
              </a:ext>
            </a:extLst>
          </p:cNvPr>
          <p:cNvSpPr>
            <a:spLocks noGrp="1"/>
          </p:cNvSpPr>
          <p:nvPr>
            <p:ph type="title"/>
          </p:nvPr>
        </p:nvSpPr>
        <p:spPr/>
        <p:txBody>
          <a:bodyPr>
            <a:normAutofit fontScale="90000"/>
          </a:bodyPr>
          <a:lstStyle/>
          <a:p>
            <a:r>
              <a:rPr lang="en-US" b="1" dirty="0"/>
              <a:t>Linear Regression with TensorFlow</a:t>
            </a:r>
            <a:endParaRPr lang="en-US" dirty="0"/>
          </a:p>
        </p:txBody>
      </p:sp>
      <p:sp>
        <p:nvSpPr>
          <p:cNvPr id="4" name="Date Placeholder 3">
            <a:extLst>
              <a:ext uri="{FF2B5EF4-FFF2-40B4-BE49-F238E27FC236}">
                <a16:creationId xmlns:a16="http://schemas.microsoft.com/office/drawing/2014/main" id="{D9528EBC-97DB-8E4E-AC23-43C1D7FF25F3}"/>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B197D542-B4E9-7C48-8238-DC07F4351345}"/>
              </a:ext>
            </a:extLst>
          </p:cNvPr>
          <p:cNvSpPr>
            <a:spLocks noGrp="1"/>
          </p:cNvSpPr>
          <p:nvPr>
            <p:ph type="sldNum" sz="quarter" idx="12"/>
          </p:nvPr>
        </p:nvSpPr>
        <p:spPr/>
        <p:txBody>
          <a:bodyPr/>
          <a:lstStyle/>
          <a:p>
            <a:pPr>
              <a:defRPr/>
            </a:pPr>
            <a:fld id="{5D7239ED-A247-3F49-9595-68E607AFDC4C}" type="slidenum">
              <a:rPr lang="en-US" smtClean="0"/>
              <a:pPr>
                <a:defRPr/>
              </a:pPr>
              <a:t>86</a:t>
            </a:fld>
            <a:endParaRPr lang="en-US" dirty="0"/>
          </a:p>
        </p:txBody>
      </p:sp>
      <p:pic>
        <p:nvPicPr>
          <p:cNvPr id="7" name="Picture 6">
            <a:extLst>
              <a:ext uri="{FF2B5EF4-FFF2-40B4-BE49-F238E27FC236}">
                <a16:creationId xmlns:a16="http://schemas.microsoft.com/office/drawing/2014/main" id="{EDCCF123-BF07-704E-9BB3-87B5742014C4}"/>
              </a:ext>
            </a:extLst>
          </p:cNvPr>
          <p:cNvPicPr>
            <a:picLocks noChangeAspect="1"/>
          </p:cNvPicPr>
          <p:nvPr/>
        </p:nvPicPr>
        <p:blipFill>
          <a:blip r:embed="rId2"/>
          <a:stretch>
            <a:fillRect/>
          </a:stretch>
        </p:blipFill>
        <p:spPr>
          <a:xfrm>
            <a:off x="8226849" y="3114676"/>
            <a:ext cx="3873565" cy="1271588"/>
          </a:xfrm>
          <a:prstGeom prst="rect">
            <a:avLst/>
          </a:prstGeom>
        </p:spPr>
      </p:pic>
      <p:pic>
        <p:nvPicPr>
          <p:cNvPr id="8" name="Picture 7">
            <a:extLst>
              <a:ext uri="{FF2B5EF4-FFF2-40B4-BE49-F238E27FC236}">
                <a16:creationId xmlns:a16="http://schemas.microsoft.com/office/drawing/2014/main" id="{F2283CF1-EC3E-C043-A2D3-D1A0FE6E0793}"/>
              </a:ext>
            </a:extLst>
          </p:cNvPr>
          <p:cNvPicPr>
            <a:picLocks noChangeAspect="1"/>
          </p:cNvPicPr>
          <p:nvPr/>
        </p:nvPicPr>
        <p:blipFill>
          <a:blip r:embed="rId3"/>
          <a:stretch>
            <a:fillRect/>
          </a:stretch>
        </p:blipFill>
        <p:spPr>
          <a:xfrm>
            <a:off x="102944" y="1571625"/>
            <a:ext cx="7788519" cy="5304338"/>
          </a:xfrm>
          <a:prstGeom prst="rect">
            <a:avLst/>
          </a:prstGeom>
        </p:spPr>
      </p:pic>
      <p:sp>
        <p:nvSpPr>
          <p:cNvPr id="9" name="Rectangle 8">
            <a:extLst>
              <a:ext uri="{FF2B5EF4-FFF2-40B4-BE49-F238E27FC236}">
                <a16:creationId xmlns:a16="http://schemas.microsoft.com/office/drawing/2014/main" id="{5D2AFF64-FFA4-0F46-984B-5A2E91C68E71}"/>
              </a:ext>
            </a:extLst>
          </p:cNvPr>
          <p:cNvSpPr/>
          <p:nvPr/>
        </p:nvSpPr>
        <p:spPr>
          <a:xfrm>
            <a:off x="7983138" y="5532559"/>
            <a:ext cx="4360985" cy="461665"/>
          </a:xfrm>
          <a:prstGeom prst="rect">
            <a:avLst/>
          </a:prstGeom>
        </p:spPr>
        <p:txBody>
          <a:bodyPr wrap="square">
            <a:spAutoFit/>
          </a:bodyPr>
          <a:lstStyle/>
          <a:p>
            <a:r>
              <a:rPr lang="en-US" sz="1200" dirty="0">
                <a:solidFill>
                  <a:srgbClr val="000000"/>
                </a:solidFill>
                <a:latin typeface="Monaco" pitchFamily="2" charset="77"/>
              </a:rPr>
              <a:t>Output:</a:t>
            </a:r>
            <a:br>
              <a:rPr lang="en-US" sz="1200" dirty="0">
                <a:solidFill>
                  <a:srgbClr val="000000"/>
                </a:solidFill>
                <a:latin typeface="Monaco" pitchFamily="2" charset="77"/>
              </a:rPr>
            </a:br>
            <a:r>
              <a:rPr lang="en-US" sz="1200" dirty="0">
                <a:solidFill>
                  <a:srgbClr val="000000"/>
                </a:solidFill>
                <a:latin typeface="Monaco" pitchFamily="2" charset="77"/>
              </a:rPr>
              <a:t>[ 0.     0.40000001 0.80000007 1.20000005]</a:t>
            </a:r>
            <a:endParaRPr lang="en-US" sz="1200" dirty="0"/>
          </a:p>
        </p:txBody>
      </p:sp>
      <p:sp>
        <p:nvSpPr>
          <p:cNvPr id="10" name="Rectangle 9">
            <a:extLst>
              <a:ext uri="{FF2B5EF4-FFF2-40B4-BE49-F238E27FC236}">
                <a16:creationId xmlns:a16="http://schemas.microsoft.com/office/drawing/2014/main" id="{FDD7502E-C569-BB4C-93A6-76221AEF59F3}"/>
              </a:ext>
            </a:extLst>
          </p:cNvPr>
          <p:cNvSpPr/>
          <p:nvPr/>
        </p:nvSpPr>
        <p:spPr>
          <a:xfrm>
            <a:off x="869535" y="1386959"/>
            <a:ext cx="1838965" cy="369332"/>
          </a:xfrm>
          <a:prstGeom prst="rect">
            <a:avLst/>
          </a:prstGeom>
        </p:spPr>
        <p:txBody>
          <a:bodyPr wrap="none">
            <a:spAutoFit/>
          </a:bodyPr>
          <a:lstStyle/>
          <a:p>
            <a:r>
              <a:rPr lang="en-US" dirty="0">
                <a:solidFill>
                  <a:srgbClr val="000000"/>
                </a:solidFill>
                <a:latin typeface="Monaco" pitchFamily="2" charset="77"/>
              </a:rPr>
              <a:t>Linear Model</a:t>
            </a:r>
            <a:endParaRPr lang="en-US" dirty="0"/>
          </a:p>
        </p:txBody>
      </p:sp>
      <p:sp>
        <p:nvSpPr>
          <p:cNvPr id="3" name="Footer Placeholder 2">
            <a:extLst>
              <a:ext uri="{FF2B5EF4-FFF2-40B4-BE49-F238E27FC236}">
                <a16:creationId xmlns:a16="http://schemas.microsoft.com/office/drawing/2014/main" id="{20D8AA3D-73AF-A94E-94EA-6A5A4C30D742}"/>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4891822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D02C-785E-4542-B413-28890CBFFA48}"/>
              </a:ext>
            </a:extLst>
          </p:cNvPr>
          <p:cNvSpPr>
            <a:spLocks noGrp="1"/>
          </p:cNvSpPr>
          <p:nvPr>
            <p:ph type="title"/>
          </p:nvPr>
        </p:nvSpPr>
        <p:spPr/>
        <p:txBody>
          <a:bodyPr>
            <a:normAutofit fontScale="90000"/>
          </a:bodyPr>
          <a:lstStyle/>
          <a:p>
            <a:r>
              <a:rPr lang="en-US" b="1" dirty="0"/>
              <a:t>Loss Function – Model Validation for linear regression</a:t>
            </a:r>
            <a:endParaRPr lang="en-US" dirty="0"/>
          </a:p>
        </p:txBody>
      </p:sp>
      <p:pic>
        <p:nvPicPr>
          <p:cNvPr id="8" name="Content Placeholder 7">
            <a:extLst>
              <a:ext uri="{FF2B5EF4-FFF2-40B4-BE49-F238E27FC236}">
                <a16:creationId xmlns:a16="http://schemas.microsoft.com/office/drawing/2014/main" id="{2DF3D8D4-471D-CA41-818F-DAB5D6980697}"/>
              </a:ext>
            </a:extLst>
          </p:cNvPr>
          <p:cNvPicPr>
            <a:picLocks noGrp="1" noChangeAspect="1"/>
          </p:cNvPicPr>
          <p:nvPr>
            <p:ph idx="1"/>
          </p:nvPr>
        </p:nvPicPr>
        <p:blipFill>
          <a:blip r:embed="rId2"/>
          <a:stretch>
            <a:fillRect/>
          </a:stretch>
        </p:blipFill>
        <p:spPr>
          <a:xfrm>
            <a:off x="314325" y="1627279"/>
            <a:ext cx="8120905" cy="3155736"/>
          </a:xfrm>
          <a:prstGeom prst="rect">
            <a:avLst/>
          </a:prstGeom>
        </p:spPr>
      </p:pic>
      <p:sp>
        <p:nvSpPr>
          <p:cNvPr id="4" name="Date Placeholder 3">
            <a:extLst>
              <a:ext uri="{FF2B5EF4-FFF2-40B4-BE49-F238E27FC236}">
                <a16:creationId xmlns:a16="http://schemas.microsoft.com/office/drawing/2014/main" id="{A3637E60-36A5-2649-A9DA-34BE964C40E7}"/>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EBC47FB5-2960-3A47-9F21-85604717E72E}"/>
              </a:ext>
            </a:extLst>
          </p:cNvPr>
          <p:cNvSpPr>
            <a:spLocks noGrp="1"/>
          </p:cNvSpPr>
          <p:nvPr>
            <p:ph type="sldNum" sz="quarter" idx="12"/>
          </p:nvPr>
        </p:nvSpPr>
        <p:spPr/>
        <p:txBody>
          <a:bodyPr/>
          <a:lstStyle/>
          <a:p>
            <a:pPr>
              <a:defRPr/>
            </a:pPr>
            <a:fld id="{5D7239ED-A247-3F49-9595-68E607AFDC4C}" type="slidenum">
              <a:rPr lang="en-US" smtClean="0"/>
              <a:pPr>
                <a:defRPr/>
              </a:pPr>
              <a:t>87</a:t>
            </a:fld>
            <a:endParaRPr lang="en-US" dirty="0"/>
          </a:p>
        </p:txBody>
      </p:sp>
      <p:sp>
        <p:nvSpPr>
          <p:cNvPr id="6" name="Rectangle 5">
            <a:extLst>
              <a:ext uri="{FF2B5EF4-FFF2-40B4-BE49-F238E27FC236}">
                <a16:creationId xmlns:a16="http://schemas.microsoft.com/office/drawing/2014/main" id="{75AB3C75-E7FD-4845-90BF-5A89B87DCA0A}"/>
              </a:ext>
            </a:extLst>
          </p:cNvPr>
          <p:cNvSpPr/>
          <p:nvPr/>
        </p:nvSpPr>
        <p:spPr>
          <a:xfrm>
            <a:off x="8876971" y="1872734"/>
            <a:ext cx="2824491" cy="369332"/>
          </a:xfrm>
          <a:prstGeom prst="rect">
            <a:avLst/>
          </a:prstGeom>
        </p:spPr>
        <p:txBody>
          <a:bodyPr wrap="none">
            <a:spAutoFit/>
          </a:bodyPr>
          <a:lstStyle/>
          <a:p>
            <a:r>
              <a:rPr lang="en-US" dirty="0">
                <a:solidFill>
                  <a:srgbClr val="4A4A4A"/>
                </a:solidFill>
                <a:latin typeface="Noto Serif"/>
              </a:rPr>
              <a:t>Sum of Squared Error or SSE</a:t>
            </a:r>
            <a:endParaRPr lang="en-US" dirty="0"/>
          </a:p>
        </p:txBody>
      </p:sp>
      <p:pic>
        <p:nvPicPr>
          <p:cNvPr id="7" name="Picture 6">
            <a:extLst>
              <a:ext uri="{FF2B5EF4-FFF2-40B4-BE49-F238E27FC236}">
                <a16:creationId xmlns:a16="http://schemas.microsoft.com/office/drawing/2014/main" id="{ECB09067-A089-B545-8D70-1C323E20667E}"/>
              </a:ext>
            </a:extLst>
          </p:cNvPr>
          <p:cNvPicPr>
            <a:picLocks noChangeAspect="1"/>
          </p:cNvPicPr>
          <p:nvPr/>
        </p:nvPicPr>
        <p:blipFill>
          <a:blip r:embed="rId3"/>
          <a:stretch>
            <a:fillRect/>
          </a:stretch>
        </p:blipFill>
        <p:spPr>
          <a:xfrm>
            <a:off x="8351528" y="2371724"/>
            <a:ext cx="3526148" cy="1637567"/>
          </a:xfrm>
          <a:prstGeom prst="rect">
            <a:avLst/>
          </a:prstGeom>
        </p:spPr>
      </p:pic>
      <p:sp>
        <p:nvSpPr>
          <p:cNvPr id="9" name="Rectangle 8">
            <a:extLst>
              <a:ext uri="{FF2B5EF4-FFF2-40B4-BE49-F238E27FC236}">
                <a16:creationId xmlns:a16="http://schemas.microsoft.com/office/drawing/2014/main" id="{ACECB485-AD64-4D4A-AABA-83D6BBF6EF1A}"/>
              </a:ext>
            </a:extLst>
          </p:cNvPr>
          <p:cNvSpPr/>
          <p:nvPr/>
        </p:nvSpPr>
        <p:spPr>
          <a:xfrm>
            <a:off x="3998712" y="4783015"/>
            <a:ext cx="752129" cy="369332"/>
          </a:xfrm>
          <a:prstGeom prst="rect">
            <a:avLst/>
          </a:prstGeom>
        </p:spPr>
        <p:txBody>
          <a:bodyPr wrap="none">
            <a:spAutoFit/>
          </a:bodyPr>
          <a:lstStyle/>
          <a:p>
            <a:r>
              <a:rPr lang="en-US" dirty="0"/>
              <a:t>90.24</a:t>
            </a:r>
          </a:p>
        </p:txBody>
      </p:sp>
      <p:sp>
        <p:nvSpPr>
          <p:cNvPr id="10" name="Rectangle 9">
            <a:extLst>
              <a:ext uri="{FF2B5EF4-FFF2-40B4-BE49-F238E27FC236}">
                <a16:creationId xmlns:a16="http://schemas.microsoft.com/office/drawing/2014/main" id="{E1254A16-E686-A342-AC73-8B4FD4620FF6}"/>
              </a:ext>
            </a:extLst>
          </p:cNvPr>
          <p:cNvSpPr/>
          <p:nvPr/>
        </p:nvSpPr>
        <p:spPr>
          <a:xfrm>
            <a:off x="652847" y="5158282"/>
            <a:ext cx="9636369" cy="369332"/>
          </a:xfrm>
          <a:prstGeom prst="rect">
            <a:avLst/>
          </a:prstGeom>
        </p:spPr>
        <p:txBody>
          <a:bodyPr wrap="square">
            <a:spAutoFit/>
          </a:bodyPr>
          <a:lstStyle/>
          <a:p>
            <a:r>
              <a:rPr lang="en-US" dirty="0">
                <a:solidFill>
                  <a:srgbClr val="4A4A4A"/>
                </a:solidFill>
                <a:latin typeface="Noto Serif"/>
              </a:rPr>
              <a:t>we need to adjust our weights (W) and bias (b) so as to reduce the error that we are receiving.</a:t>
            </a:r>
            <a:endParaRPr lang="en-US" dirty="0"/>
          </a:p>
        </p:txBody>
      </p:sp>
      <p:sp>
        <p:nvSpPr>
          <p:cNvPr id="11" name="Rectangle 10">
            <a:extLst>
              <a:ext uri="{FF2B5EF4-FFF2-40B4-BE49-F238E27FC236}">
                <a16:creationId xmlns:a16="http://schemas.microsoft.com/office/drawing/2014/main" id="{1DE894F7-94D9-A34A-96DE-10F48B960C9C}"/>
              </a:ext>
            </a:extLst>
          </p:cNvPr>
          <p:cNvSpPr/>
          <p:nvPr/>
        </p:nvSpPr>
        <p:spPr>
          <a:xfrm>
            <a:off x="644119" y="5452811"/>
            <a:ext cx="11057343" cy="923330"/>
          </a:xfrm>
          <a:prstGeom prst="rect">
            <a:avLst/>
          </a:prstGeom>
        </p:spPr>
        <p:txBody>
          <a:bodyPr wrap="square">
            <a:spAutoFit/>
          </a:bodyPr>
          <a:lstStyle/>
          <a:p>
            <a:r>
              <a:rPr lang="en-US" dirty="0"/>
              <a:t>TensorFlow provides </a:t>
            </a:r>
            <a:r>
              <a:rPr lang="en-US" b="1" dirty="0"/>
              <a:t>optimizers</a:t>
            </a:r>
            <a:r>
              <a:rPr lang="en-US" dirty="0"/>
              <a:t> that slowly change each variable in order to minimize the loss function or error. The simplest optimizer is </a:t>
            </a:r>
            <a:r>
              <a:rPr lang="en-US" b="1" dirty="0"/>
              <a:t>gradient descent</a:t>
            </a:r>
            <a:r>
              <a:rPr lang="en-US" dirty="0"/>
              <a:t>. It modifies each variable according to the magnitude of the derivative of loss with respect to that variable. </a:t>
            </a:r>
          </a:p>
        </p:txBody>
      </p:sp>
      <p:sp>
        <p:nvSpPr>
          <p:cNvPr id="3" name="Footer Placeholder 2">
            <a:extLst>
              <a:ext uri="{FF2B5EF4-FFF2-40B4-BE49-F238E27FC236}">
                <a16:creationId xmlns:a16="http://schemas.microsoft.com/office/drawing/2014/main" id="{C2C12A98-8BF1-F140-B3BF-DA0852EFB674}"/>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3392072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4981-6D1E-E148-8CD3-859D73E9A8F9}"/>
              </a:ext>
            </a:extLst>
          </p:cNvPr>
          <p:cNvSpPr>
            <a:spLocks noGrp="1"/>
          </p:cNvSpPr>
          <p:nvPr>
            <p:ph type="title"/>
          </p:nvPr>
        </p:nvSpPr>
        <p:spPr/>
        <p:txBody>
          <a:bodyPr/>
          <a:lstStyle/>
          <a:p>
            <a:r>
              <a:rPr lang="en-US" dirty="0"/>
              <a:t>For Optimization GD</a:t>
            </a:r>
          </a:p>
        </p:txBody>
      </p:sp>
      <p:sp>
        <p:nvSpPr>
          <p:cNvPr id="3" name="Content Placeholder 2">
            <a:extLst>
              <a:ext uri="{FF2B5EF4-FFF2-40B4-BE49-F238E27FC236}">
                <a16:creationId xmlns:a16="http://schemas.microsoft.com/office/drawing/2014/main" id="{97C2259A-8D20-3E48-A7A4-B6DAEF009A2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7CC1EF8-5598-794C-ACF7-EF45CFA0E467}"/>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648F191F-0EF9-8F46-931E-CFC2C2A5AEAE}"/>
              </a:ext>
            </a:extLst>
          </p:cNvPr>
          <p:cNvSpPr>
            <a:spLocks noGrp="1"/>
          </p:cNvSpPr>
          <p:nvPr>
            <p:ph type="sldNum" sz="quarter" idx="12"/>
          </p:nvPr>
        </p:nvSpPr>
        <p:spPr/>
        <p:txBody>
          <a:bodyPr/>
          <a:lstStyle/>
          <a:p>
            <a:pPr>
              <a:defRPr/>
            </a:pPr>
            <a:fld id="{5D7239ED-A247-3F49-9595-68E607AFDC4C}" type="slidenum">
              <a:rPr lang="en-US" smtClean="0"/>
              <a:pPr>
                <a:defRPr/>
              </a:pPr>
              <a:t>88</a:t>
            </a:fld>
            <a:endParaRPr lang="en-US" dirty="0"/>
          </a:p>
        </p:txBody>
      </p:sp>
      <p:pic>
        <p:nvPicPr>
          <p:cNvPr id="6" name="Picture 5">
            <a:extLst>
              <a:ext uri="{FF2B5EF4-FFF2-40B4-BE49-F238E27FC236}">
                <a16:creationId xmlns:a16="http://schemas.microsoft.com/office/drawing/2014/main" id="{21DFBB92-1AC2-1F45-A583-AF02006B6954}"/>
              </a:ext>
            </a:extLst>
          </p:cNvPr>
          <p:cNvPicPr>
            <a:picLocks noChangeAspect="1"/>
          </p:cNvPicPr>
          <p:nvPr/>
        </p:nvPicPr>
        <p:blipFill>
          <a:blip r:embed="rId2"/>
          <a:stretch>
            <a:fillRect/>
          </a:stretch>
        </p:blipFill>
        <p:spPr>
          <a:xfrm>
            <a:off x="152523" y="1232755"/>
            <a:ext cx="7811965" cy="3844471"/>
          </a:xfrm>
          <a:prstGeom prst="rect">
            <a:avLst/>
          </a:prstGeom>
        </p:spPr>
      </p:pic>
      <p:pic>
        <p:nvPicPr>
          <p:cNvPr id="7" name="Picture 6">
            <a:extLst>
              <a:ext uri="{FF2B5EF4-FFF2-40B4-BE49-F238E27FC236}">
                <a16:creationId xmlns:a16="http://schemas.microsoft.com/office/drawing/2014/main" id="{80BF9453-47B1-0145-8C44-85C886313E7D}"/>
              </a:ext>
            </a:extLst>
          </p:cNvPr>
          <p:cNvPicPr>
            <a:picLocks noChangeAspect="1"/>
          </p:cNvPicPr>
          <p:nvPr/>
        </p:nvPicPr>
        <p:blipFill>
          <a:blip r:embed="rId3"/>
          <a:stretch>
            <a:fillRect/>
          </a:stretch>
        </p:blipFill>
        <p:spPr>
          <a:xfrm>
            <a:off x="314325" y="5248676"/>
            <a:ext cx="5254137" cy="451874"/>
          </a:xfrm>
          <a:prstGeom prst="rect">
            <a:avLst/>
          </a:prstGeom>
        </p:spPr>
      </p:pic>
      <p:sp>
        <p:nvSpPr>
          <p:cNvPr id="8" name="Rectangle 7">
            <a:extLst>
              <a:ext uri="{FF2B5EF4-FFF2-40B4-BE49-F238E27FC236}">
                <a16:creationId xmlns:a16="http://schemas.microsoft.com/office/drawing/2014/main" id="{653302D0-B459-E84B-A055-8D187924EB6B}"/>
              </a:ext>
            </a:extLst>
          </p:cNvPr>
          <p:cNvSpPr/>
          <p:nvPr/>
        </p:nvSpPr>
        <p:spPr>
          <a:xfrm>
            <a:off x="383564" y="5829792"/>
            <a:ext cx="3461204" cy="261610"/>
          </a:xfrm>
          <a:prstGeom prst="rect">
            <a:avLst/>
          </a:prstGeom>
        </p:spPr>
        <p:txBody>
          <a:bodyPr wrap="none">
            <a:spAutoFit/>
          </a:bodyPr>
          <a:lstStyle/>
          <a:p>
            <a:r>
              <a:rPr lang="en-US" sz="1100" dirty="0"/>
              <a:t>https://</a:t>
            </a:r>
            <a:r>
              <a:rPr lang="en-US" sz="1100" dirty="0" err="1"/>
              <a:t>www.edureka.co</a:t>
            </a:r>
            <a:r>
              <a:rPr lang="en-US" sz="1100" dirty="0"/>
              <a:t>/blog/</a:t>
            </a:r>
            <a:r>
              <a:rPr lang="en-US" sz="1100" dirty="0" err="1"/>
              <a:t>tensorflow</a:t>
            </a:r>
            <a:r>
              <a:rPr lang="en-US" sz="1100" dirty="0"/>
              <a:t>-tutorial/</a:t>
            </a:r>
          </a:p>
        </p:txBody>
      </p:sp>
      <p:sp>
        <p:nvSpPr>
          <p:cNvPr id="9" name="Footer Placeholder 8">
            <a:extLst>
              <a:ext uri="{FF2B5EF4-FFF2-40B4-BE49-F238E27FC236}">
                <a16:creationId xmlns:a16="http://schemas.microsoft.com/office/drawing/2014/main" id="{ADF650BD-5448-604B-8C07-E4E6B3FBB19C}"/>
              </a:ext>
            </a:extLst>
          </p:cNvPr>
          <p:cNvSpPr>
            <a:spLocks noGrp="1"/>
          </p:cNvSpPr>
          <p:nvPr>
            <p:ph type="ftr" sz="quarter" idx="11"/>
          </p:nvPr>
        </p:nvSpPr>
        <p:spPr>
          <a:xfrm>
            <a:off x="314325" y="6375399"/>
            <a:ext cx="7100888" cy="365125"/>
          </a:xfrm>
        </p:spPr>
        <p:txBody>
          <a:bodyPr/>
          <a:lstStyle/>
          <a:p>
            <a:pPr>
              <a:defRPr/>
            </a:pPr>
            <a:r>
              <a:rPr lang="en-US" dirty="0"/>
              <a:t>Dr. Malak Abdullah</a:t>
            </a:r>
          </a:p>
        </p:txBody>
      </p:sp>
    </p:spTree>
    <p:extLst>
      <p:ext uri="{BB962C8B-B14F-4D97-AF65-F5344CB8AC3E}">
        <p14:creationId xmlns:p14="http://schemas.microsoft.com/office/powerpoint/2010/main" val="33026319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CE0B-B292-CC43-B581-145CE63FEDDA}"/>
              </a:ext>
            </a:extLst>
          </p:cNvPr>
          <p:cNvSpPr>
            <a:spLocks noGrp="1"/>
          </p:cNvSpPr>
          <p:nvPr>
            <p:ph type="title"/>
          </p:nvPr>
        </p:nvSpPr>
        <p:spPr/>
        <p:txBody>
          <a:bodyPr>
            <a:normAutofit fontScale="90000"/>
          </a:bodyPr>
          <a:lstStyle/>
          <a:p>
            <a:r>
              <a:rPr lang="en-US" b="1" dirty="0"/>
              <a:t>Visualizing the Computational Graph with </a:t>
            </a:r>
            <a:r>
              <a:rPr lang="en-US" b="1" dirty="0" err="1"/>
              <a:t>TensorBoard</a:t>
            </a:r>
            <a:endParaRPr lang="en-US" dirty="0"/>
          </a:p>
        </p:txBody>
      </p:sp>
      <p:sp>
        <p:nvSpPr>
          <p:cNvPr id="3" name="Content Placeholder 2">
            <a:extLst>
              <a:ext uri="{FF2B5EF4-FFF2-40B4-BE49-F238E27FC236}">
                <a16:creationId xmlns:a16="http://schemas.microsoft.com/office/drawing/2014/main" id="{0D6FEB3F-6A45-E44A-84E7-0FF5589208FC}"/>
              </a:ext>
            </a:extLst>
          </p:cNvPr>
          <p:cNvSpPr>
            <a:spLocks noGrp="1"/>
          </p:cNvSpPr>
          <p:nvPr>
            <p:ph idx="1"/>
          </p:nvPr>
        </p:nvSpPr>
        <p:spPr/>
        <p:txBody>
          <a:bodyPr/>
          <a:lstStyle/>
          <a:p>
            <a:r>
              <a:rPr lang="en-US" dirty="0" err="1"/>
              <a:t>TensorBoard</a:t>
            </a:r>
            <a:r>
              <a:rPr lang="en-US" dirty="0"/>
              <a:t> is a visualization tool for analyzing data flow graphs. This can be useful for gaining better understanding of machine learning models.</a:t>
            </a:r>
          </a:p>
          <a:p>
            <a:endParaRPr lang="en-US" dirty="0"/>
          </a:p>
          <a:p>
            <a:endParaRPr lang="en-US" dirty="0"/>
          </a:p>
        </p:txBody>
      </p:sp>
      <p:sp>
        <p:nvSpPr>
          <p:cNvPr id="4" name="Date Placeholder 3">
            <a:extLst>
              <a:ext uri="{FF2B5EF4-FFF2-40B4-BE49-F238E27FC236}">
                <a16:creationId xmlns:a16="http://schemas.microsoft.com/office/drawing/2014/main" id="{7BF067F1-DFD5-7F4F-95EA-4F7C8CE66B7A}"/>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A0D6218-6491-4246-880B-F160A8271305}"/>
              </a:ext>
            </a:extLst>
          </p:cNvPr>
          <p:cNvSpPr>
            <a:spLocks noGrp="1"/>
          </p:cNvSpPr>
          <p:nvPr>
            <p:ph type="sldNum" sz="quarter" idx="12"/>
          </p:nvPr>
        </p:nvSpPr>
        <p:spPr/>
        <p:txBody>
          <a:bodyPr/>
          <a:lstStyle/>
          <a:p>
            <a:pPr>
              <a:defRPr/>
            </a:pPr>
            <a:fld id="{5D7239ED-A247-3F49-9595-68E607AFDC4C}" type="slidenum">
              <a:rPr lang="en-US" smtClean="0"/>
              <a:pPr>
                <a:defRPr/>
              </a:pPr>
              <a:t>89</a:t>
            </a:fld>
            <a:endParaRPr lang="en-US" dirty="0"/>
          </a:p>
        </p:txBody>
      </p:sp>
      <p:pic>
        <p:nvPicPr>
          <p:cNvPr id="6" name="Picture 5">
            <a:extLst>
              <a:ext uri="{FF2B5EF4-FFF2-40B4-BE49-F238E27FC236}">
                <a16:creationId xmlns:a16="http://schemas.microsoft.com/office/drawing/2014/main" id="{9AAC9FE3-F12D-734E-B00E-55FECA24B0FB}"/>
              </a:ext>
            </a:extLst>
          </p:cNvPr>
          <p:cNvPicPr>
            <a:picLocks noChangeAspect="1"/>
          </p:cNvPicPr>
          <p:nvPr/>
        </p:nvPicPr>
        <p:blipFill>
          <a:blip r:embed="rId2"/>
          <a:stretch>
            <a:fillRect/>
          </a:stretch>
        </p:blipFill>
        <p:spPr>
          <a:xfrm>
            <a:off x="6760482" y="2315341"/>
            <a:ext cx="5117193" cy="3906866"/>
          </a:xfrm>
          <a:prstGeom prst="rect">
            <a:avLst/>
          </a:prstGeom>
        </p:spPr>
      </p:pic>
      <p:sp>
        <p:nvSpPr>
          <p:cNvPr id="7" name="Footer Placeholder 6">
            <a:extLst>
              <a:ext uri="{FF2B5EF4-FFF2-40B4-BE49-F238E27FC236}">
                <a16:creationId xmlns:a16="http://schemas.microsoft.com/office/drawing/2014/main" id="{9957D89C-8BA6-164A-9153-DB1C9E4BA05B}"/>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9796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C0EB-7244-9A4E-8FF6-B21CC2B395C8}"/>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832F6863-683D-9B4D-A830-BB684945056C}"/>
              </a:ext>
            </a:extLst>
          </p:cNvPr>
          <p:cNvSpPr>
            <a:spLocks noGrp="1"/>
          </p:cNvSpPr>
          <p:nvPr>
            <p:ph idx="1"/>
          </p:nvPr>
        </p:nvSpPr>
        <p:spPr/>
        <p:txBody>
          <a:bodyPr/>
          <a:lstStyle/>
          <a:p>
            <a:r>
              <a:rPr lang="en-US" dirty="0"/>
              <a:t>You can have many hidden layers, which is where the term </a:t>
            </a:r>
            <a:r>
              <a:rPr lang="en-US" b="1" dirty="0"/>
              <a:t>deep learning</a:t>
            </a:r>
            <a:r>
              <a:rPr lang="en-US" dirty="0"/>
              <a:t> comes into play. </a:t>
            </a:r>
          </a:p>
          <a:p>
            <a:r>
              <a:rPr lang="en-US" dirty="0"/>
              <a:t>In an artificial neural network, there are several inputs, which are called </a:t>
            </a:r>
            <a:r>
              <a:rPr lang="en-US" b="1" dirty="0"/>
              <a:t>features</a:t>
            </a:r>
            <a:r>
              <a:rPr lang="en-US" dirty="0"/>
              <a:t>, and produce a single output, which is called a </a:t>
            </a:r>
            <a:r>
              <a:rPr lang="en-US" b="1" dirty="0"/>
              <a:t>label</a:t>
            </a:r>
            <a:r>
              <a:rPr lang="en-US" dirty="0"/>
              <a:t>.</a:t>
            </a:r>
          </a:p>
          <a:p>
            <a:endParaRPr lang="en-US" dirty="0"/>
          </a:p>
        </p:txBody>
      </p:sp>
      <p:sp>
        <p:nvSpPr>
          <p:cNvPr id="4" name="Date Placeholder 3">
            <a:extLst>
              <a:ext uri="{FF2B5EF4-FFF2-40B4-BE49-F238E27FC236}">
                <a16:creationId xmlns:a16="http://schemas.microsoft.com/office/drawing/2014/main" id="{808C68C9-4B2C-4449-BCBF-2A5E958B60D7}"/>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0B5075BE-DE1F-8340-A5B7-3A8FC80F58BA}"/>
              </a:ext>
            </a:extLst>
          </p:cNvPr>
          <p:cNvSpPr>
            <a:spLocks noGrp="1"/>
          </p:cNvSpPr>
          <p:nvPr>
            <p:ph type="sldNum" sz="quarter" idx="12"/>
          </p:nvPr>
        </p:nvSpPr>
        <p:spPr/>
        <p:txBody>
          <a:bodyPr/>
          <a:lstStyle/>
          <a:p>
            <a:pPr>
              <a:defRPr/>
            </a:pPr>
            <a:fld id="{5D7239ED-A247-3F49-9595-68E607AFDC4C}" type="slidenum">
              <a:rPr lang="en-US" smtClean="0"/>
              <a:pPr>
                <a:defRPr/>
              </a:pPr>
              <a:t>9</a:t>
            </a:fld>
            <a:endParaRPr lang="en-US" dirty="0"/>
          </a:p>
        </p:txBody>
      </p:sp>
      <p:pic>
        <p:nvPicPr>
          <p:cNvPr id="6" name="Picture 5">
            <a:extLst>
              <a:ext uri="{FF2B5EF4-FFF2-40B4-BE49-F238E27FC236}">
                <a16:creationId xmlns:a16="http://schemas.microsoft.com/office/drawing/2014/main" id="{FF9CB0A8-9751-B349-B2A2-79B9346CB409}"/>
              </a:ext>
            </a:extLst>
          </p:cNvPr>
          <p:cNvPicPr>
            <a:picLocks noChangeAspect="1"/>
          </p:cNvPicPr>
          <p:nvPr/>
        </p:nvPicPr>
        <p:blipFill>
          <a:blip r:embed="rId2"/>
          <a:stretch>
            <a:fillRect/>
          </a:stretch>
        </p:blipFill>
        <p:spPr>
          <a:xfrm>
            <a:off x="0" y="2840108"/>
            <a:ext cx="4099229" cy="3261752"/>
          </a:xfrm>
          <a:prstGeom prst="rect">
            <a:avLst/>
          </a:prstGeom>
        </p:spPr>
      </p:pic>
      <p:pic>
        <p:nvPicPr>
          <p:cNvPr id="7" name="Picture 6">
            <a:extLst>
              <a:ext uri="{FF2B5EF4-FFF2-40B4-BE49-F238E27FC236}">
                <a16:creationId xmlns:a16="http://schemas.microsoft.com/office/drawing/2014/main" id="{62855962-8941-5940-B78B-05728BCA53E6}"/>
              </a:ext>
            </a:extLst>
          </p:cNvPr>
          <p:cNvPicPr>
            <a:picLocks noChangeAspect="1"/>
          </p:cNvPicPr>
          <p:nvPr/>
        </p:nvPicPr>
        <p:blipFill>
          <a:blip r:embed="rId3"/>
          <a:stretch>
            <a:fillRect/>
          </a:stretch>
        </p:blipFill>
        <p:spPr>
          <a:xfrm>
            <a:off x="5687328" y="2910448"/>
            <a:ext cx="6014134" cy="3137337"/>
          </a:xfrm>
          <a:prstGeom prst="rect">
            <a:avLst/>
          </a:prstGeom>
        </p:spPr>
      </p:pic>
      <p:sp>
        <p:nvSpPr>
          <p:cNvPr id="8" name="TextBox 7">
            <a:extLst>
              <a:ext uri="{FF2B5EF4-FFF2-40B4-BE49-F238E27FC236}">
                <a16:creationId xmlns:a16="http://schemas.microsoft.com/office/drawing/2014/main" id="{88937412-BF31-1245-92DF-BE5C79F0D3FF}"/>
              </a:ext>
            </a:extLst>
          </p:cNvPr>
          <p:cNvSpPr txBox="1"/>
          <p:nvPr/>
        </p:nvSpPr>
        <p:spPr>
          <a:xfrm>
            <a:off x="1308135" y="6172200"/>
            <a:ext cx="1885071" cy="369332"/>
          </a:xfrm>
          <a:prstGeom prst="rect">
            <a:avLst/>
          </a:prstGeom>
          <a:noFill/>
        </p:spPr>
        <p:txBody>
          <a:bodyPr wrap="square" rtlCol="0">
            <a:spAutoFit/>
          </a:bodyPr>
          <a:lstStyle/>
          <a:p>
            <a:r>
              <a:rPr lang="en-US" dirty="0"/>
              <a:t>Neural Network</a:t>
            </a:r>
          </a:p>
        </p:txBody>
      </p:sp>
      <p:sp>
        <p:nvSpPr>
          <p:cNvPr id="9" name="TextBox 8">
            <a:extLst>
              <a:ext uri="{FF2B5EF4-FFF2-40B4-BE49-F238E27FC236}">
                <a16:creationId xmlns:a16="http://schemas.microsoft.com/office/drawing/2014/main" id="{35E6E5EC-9C87-DA43-9059-60AD2B73A65E}"/>
              </a:ext>
            </a:extLst>
          </p:cNvPr>
          <p:cNvSpPr txBox="1"/>
          <p:nvPr/>
        </p:nvSpPr>
        <p:spPr>
          <a:xfrm>
            <a:off x="7522220" y="6040288"/>
            <a:ext cx="1996446" cy="369332"/>
          </a:xfrm>
          <a:prstGeom prst="rect">
            <a:avLst/>
          </a:prstGeom>
          <a:noFill/>
        </p:spPr>
        <p:txBody>
          <a:bodyPr wrap="square" rtlCol="0">
            <a:spAutoFit/>
          </a:bodyPr>
          <a:lstStyle/>
          <a:p>
            <a:r>
              <a:rPr lang="en-US" dirty="0"/>
              <a:t>Deep Learning</a:t>
            </a:r>
          </a:p>
        </p:txBody>
      </p:sp>
      <p:sp>
        <p:nvSpPr>
          <p:cNvPr id="10" name="Footer Placeholder 9">
            <a:extLst>
              <a:ext uri="{FF2B5EF4-FFF2-40B4-BE49-F238E27FC236}">
                <a16:creationId xmlns:a16="http://schemas.microsoft.com/office/drawing/2014/main" id="{CAC56B41-0002-AE41-870F-5E131D6B64B5}"/>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24441283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8A60-2B7E-9042-AD4E-8A7B785EC071}"/>
              </a:ext>
            </a:extLst>
          </p:cNvPr>
          <p:cNvSpPr>
            <a:spLocks noGrp="1"/>
          </p:cNvSpPr>
          <p:nvPr>
            <p:ph type="title"/>
          </p:nvPr>
        </p:nvSpPr>
        <p:spPr/>
        <p:txBody>
          <a:bodyPr/>
          <a:lstStyle/>
          <a:p>
            <a:r>
              <a:rPr lang="en-US" dirty="0"/>
              <a:t>An example from the book</a:t>
            </a:r>
          </a:p>
        </p:txBody>
      </p:sp>
      <p:sp>
        <p:nvSpPr>
          <p:cNvPr id="3" name="Content Placeholder 2">
            <a:extLst>
              <a:ext uri="{FF2B5EF4-FFF2-40B4-BE49-F238E27FC236}">
                <a16:creationId xmlns:a16="http://schemas.microsoft.com/office/drawing/2014/main" id="{415DAAD6-AEE4-1F40-9081-0532F26304B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2453DA70-8858-9F41-B62B-A1C8C831BD41}"/>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BEE9963-8400-C641-844A-0F1DA7DAC8D1}"/>
              </a:ext>
            </a:extLst>
          </p:cNvPr>
          <p:cNvSpPr>
            <a:spLocks noGrp="1"/>
          </p:cNvSpPr>
          <p:nvPr>
            <p:ph type="sldNum" sz="quarter" idx="12"/>
          </p:nvPr>
        </p:nvSpPr>
        <p:spPr/>
        <p:txBody>
          <a:bodyPr/>
          <a:lstStyle/>
          <a:p>
            <a:pPr>
              <a:defRPr/>
            </a:pPr>
            <a:fld id="{5D7239ED-A247-3F49-9595-68E607AFDC4C}" type="slidenum">
              <a:rPr lang="en-US" smtClean="0"/>
              <a:pPr>
                <a:defRPr/>
              </a:pPr>
              <a:t>90</a:t>
            </a:fld>
            <a:endParaRPr lang="en-US" dirty="0"/>
          </a:p>
        </p:txBody>
      </p:sp>
      <p:pic>
        <p:nvPicPr>
          <p:cNvPr id="7" name="Picture 6">
            <a:extLst>
              <a:ext uri="{FF2B5EF4-FFF2-40B4-BE49-F238E27FC236}">
                <a16:creationId xmlns:a16="http://schemas.microsoft.com/office/drawing/2014/main" id="{B3761C5F-BA5F-A046-A03C-D1FE025F629F}"/>
              </a:ext>
            </a:extLst>
          </p:cNvPr>
          <p:cNvPicPr>
            <a:picLocks noChangeAspect="1"/>
          </p:cNvPicPr>
          <p:nvPr/>
        </p:nvPicPr>
        <p:blipFill>
          <a:blip r:embed="rId2"/>
          <a:stretch>
            <a:fillRect/>
          </a:stretch>
        </p:blipFill>
        <p:spPr>
          <a:xfrm>
            <a:off x="331116" y="3376398"/>
            <a:ext cx="3926907" cy="581239"/>
          </a:xfrm>
          <a:prstGeom prst="rect">
            <a:avLst/>
          </a:prstGeom>
        </p:spPr>
      </p:pic>
      <p:pic>
        <p:nvPicPr>
          <p:cNvPr id="8" name="Picture 7">
            <a:extLst>
              <a:ext uri="{FF2B5EF4-FFF2-40B4-BE49-F238E27FC236}">
                <a16:creationId xmlns:a16="http://schemas.microsoft.com/office/drawing/2014/main" id="{50FC58C8-5D82-8E4A-9DE6-E5B64561411B}"/>
              </a:ext>
            </a:extLst>
          </p:cNvPr>
          <p:cNvPicPr>
            <a:picLocks noChangeAspect="1"/>
          </p:cNvPicPr>
          <p:nvPr/>
        </p:nvPicPr>
        <p:blipFill>
          <a:blip r:embed="rId3"/>
          <a:stretch>
            <a:fillRect/>
          </a:stretch>
        </p:blipFill>
        <p:spPr>
          <a:xfrm>
            <a:off x="241300" y="4117975"/>
            <a:ext cx="6299200" cy="2336800"/>
          </a:xfrm>
          <a:prstGeom prst="rect">
            <a:avLst/>
          </a:prstGeom>
        </p:spPr>
      </p:pic>
      <p:pic>
        <p:nvPicPr>
          <p:cNvPr id="6" name="Picture 5">
            <a:extLst>
              <a:ext uri="{FF2B5EF4-FFF2-40B4-BE49-F238E27FC236}">
                <a16:creationId xmlns:a16="http://schemas.microsoft.com/office/drawing/2014/main" id="{254496A0-6FD9-A642-8C00-5BAB5203B4DF}"/>
              </a:ext>
            </a:extLst>
          </p:cNvPr>
          <p:cNvPicPr>
            <a:picLocks noChangeAspect="1"/>
          </p:cNvPicPr>
          <p:nvPr/>
        </p:nvPicPr>
        <p:blipFill>
          <a:blip r:embed="rId4"/>
          <a:stretch>
            <a:fillRect/>
          </a:stretch>
        </p:blipFill>
        <p:spPr>
          <a:xfrm>
            <a:off x="4926912" y="1266890"/>
            <a:ext cx="7127829" cy="3120981"/>
          </a:xfrm>
          <a:prstGeom prst="rect">
            <a:avLst/>
          </a:prstGeom>
        </p:spPr>
        <p:style>
          <a:lnRef idx="2">
            <a:schemeClr val="dk1"/>
          </a:lnRef>
          <a:fillRef idx="1">
            <a:schemeClr val="lt1"/>
          </a:fillRef>
          <a:effectRef idx="0">
            <a:schemeClr val="dk1"/>
          </a:effectRef>
          <a:fontRef idx="minor">
            <a:schemeClr val="dk1"/>
          </a:fontRef>
        </p:style>
      </p:pic>
      <p:sp>
        <p:nvSpPr>
          <p:cNvPr id="9" name="Footer Placeholder 8">
            <a:extLst>
              <a:ext uri="{FF2B5EF4-FFF2-40B4-BE49-F238E27FC236}">
                <a16:creationId xmlns:a16="http://schemas.microsoft.com/office/drawing/2014/main" id="{6B1F9409-EE6D-9D41-BBD0-FD56D273EA2A}"/>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37427003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5E5C-5E6A-3C40-B021-DFA540CA4915}"/>
              </a:ext>
            </a:extLst>
          </p:cNvPr>
          <p:cNvSpPr>
            <a:spLocks noGrp="1"/>
          </p:cNvSpPr>
          <p:nvPr>
            <p:ph type="title"/>
          </p:nvPr>
        </p:nvSpPr>
        <p:spPr/>
        <p:txBody>
          <a:bodyPr/>
          <a:lstStyle/>
          <a:p>
            <a:r>
              <a:rPr lang="en-US" dirty="0"/>
              <a:t>Save the model</a:t>
            </a:r>
          </a:p>
        </p:txBody>
      </p:sp>
      <p:pic>
        <p:nvPicPr>
          <p:cNvPr id="6" name="Content Placeholder 5">
            <a:extLst>
              <a:ext uri="{FF2B5EF4-FFF2-40B4-BE49-F238E27FC236}">
                <a16:creationId xmlns:a16="http://schemas.microsoft.com/office/drawing/2014/main" id="{8026141B-915F-C549-9FA8-C0F62F41DB01}"/>
              </a:ext>
            </a:extLst>
          </p:cNvPr>
          <p:cNvPicPr>
            <a:picLocks noGrp="1" noChangeAspect="1"/>
          </p:cNvPicPr>
          <p:nvPr>
            <p:ph idx="1"/>
          </p:nvPr>
        </p:nvPicPr>
        <p:blipFill>
          <a:blip r:embed="rId2"/>
          <a:stretch>
            <a:fillRect/>
          </a:stretch>
        </p:blipFill>
        <p:spPr>
          <a:xfrm>
            <a:off x="168335" y="1716086"/>
            <a:ext cx="8801494" cy="3951345"/>
          </a:xfrm>
          <a:prstGeom prst="rect">
            <a:avLst/>
          </a:prstGeom>
        </p:spPr>
      </p:pic>
      <p:sp>
        <p:nvSpPr>
          <p:cNvPr id="4" name="Date Placeholder 3">
            <a:extLst>
              <a:ext uri="{FF2B5EF4-FFF2-40B4-BE49-F238E27FC236}">
                <a16:creationId xmlns:a16="http://schemas.microsoft.com/office/drawing/2014/main" id="{9D76CC06-D4DE-814E-A5CB-15A744873B27}"/>
              </a:ext>
            </a:extLst>
          </p:cNvPr>
          <p:cNvSpPr>
            <a:spLocks noGrp="1"/>
          </p:cNvSpPr>
          <p:nvPr>
            <p:ph type="dt" sz="half" idx="10"/>
          </p:nvPr>
        </p:nvSpPr>
        <p:spPr/>
        <p:txBody>
          <a:bodyPr/>
          <a:lstStyle/>
          <a:p>
            <a:pPr>
              <a:defRPr/>
            </a:pPr>
            <a:r>
              <a:rPr lang="en-US"/>
              <a:t>First Semester 2020-2021</a:t>
            </a:r>
            <a:endParaRPr lang="en-US" dirty="0"/>
          </a:p>
        </p:txBody>
      </p:sp>
      <p:sp>
        <p:nvSpPr>
          <p:cNvPr id="5" name="Slide Number Placeholder 4">
            <a:extLst>
              <a:ext uri="{FF2B5EF4-FFF2-40B4-BE49-F238E27FC236}">
                <a16:creationId xmlns:a16="http://schemas.microsoft.com/office/drawing/2014/main" id="{D7141AFE-97AB-A44B-B576-06AB72164226}"/>
              </a:ext>
            </a:extLst>
          </p:cNvPr>
          <p:cNvSpPr>
            <a:spLocks noGrp="1"/>
          </p:cNvSpPr>
          <p:nvPr>
            <p:ph type="sldNum" sz="quarter" idx="12"/>
          </p:nvPr>
        </p:nvSpPr>
        <p:spPr/>
        <p:txBody>
          <a:bodyPr/>
          <a:lstStyle/>
          <a:p>
            <a:pPr>
              <a:defRPr/>
            </a:pPr>
            <a:fld id="{5D7239ED-A247-3F49-9595-68E607AFDC4C}" type="slidenum">
              <a:rPr lang="en-US" smtClean="0"/>
              <a:pPr>
                <a:defRPr/>
              </a:pPr>
              <a:t>91</a:t>
            </a:fld>
            <a:endParaRPr lang="en-US" dirty="0"/>
          </a:p>
        </p:txBody>
      </p:sp>
      <p:sp>
        <p:nvSpPr>
          <p:cNvPr id="3" name="Footer Placeholder 2">
            <a:extLst>
              <a:ext uri="{FF2B5EF4-FFF2-40B4-BE49-F238E27FC236}">
                <a16:creationId xmlns:a16="http://schemas.microsoft.com/office/drawing/2014/main" id="{2C5F51C8-1D1D-444C-B6FF-B3910AEA11B4}"/>
              </a:ext>
            </a:extLst>
          </p:cNvPr>
          <p:cNvSpPr>
            <a:spLocks noGrp="1"/>
          </p:cNvSpPr>
          <p:nvPr>
            <p:ph type="ftr" sz="quarter" idx="11"/>
          </p:nvPr>
        </p:nvSpPr>
        <p:spPr/>
        <p:txBody>
          <a:bodyPr/>
          <a:lstStyle/>
          <a:p>
            <a:pPr>
              <a:defRPr/>
            </a:pPr>
            <a:r>
              <a:rPr lang="en-US"/>
              <a:t>Dr. Malak Abdullah</a:t>
            </a:r>
          </a:p>
        </p:txBody>
      </p:sp>
    </p:spTree>
    <p:extLst>
      <p:ext uri="{BB962C8B-B14F-4D97-AF65-F5344CB8AC3E}">
        <p14:creationId xmlns:p14="http://schemas.microsoft.com/office/powerpoint/2010/main" val="1777289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C75F9-FD5B-1142-834B-EDC2045114D6}"/>
              </a:ext>
            </a:extLst>
          </p:cNvPr>
          <p:cNvSpPr>
            <a:spLocks noGrp="1"/>
          </p:cNvSpPr>
          <p:nvPr>
            <p:ph type="title"/>
          </p:nvPr>
        </p:nvSpPr>
        <p:spPr/>
        <p:txBody>
          <a:bodyPr>
            <a:normAutofit fontScale="90000"/>
          </a:bodyPr>
          <a:lstStyle/>
          <a:p>
            <a:r>
              <a:rPr lang="en-US" dirty="0" err="1"/>
              <a:t>ch</a:t>
            </a:r>
            <a:r>
              <a:rPr lang="en-US" dirty="0"/>
              <a:t> 10 and 11 from the new book is done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4136BDD4-1D73-6345-99E4-8FDE9EE2534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493F157-2928-F345-9E84-614BFFF60CD1}"/>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AA6D2187-85E5-9744-AC7F-7083AB66FBB2}"/>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C5DD4D2F-302D-A44F-A261-8980F86029E3}"/>
              </a:ext>
            </a:extLst>
          </p:cNvPr>
          <p:cNvSpPr>
            <a:spLocks noGrp="1"/>
          </p:cNvSpPr>
          <p:nvPr>
            <p:ph type="sldNum" sz="quarter" idx="12"/>
          </p:nvPr>
        </p:nvSpPr>
        <p:spPr/>
        <p:txBody>
          <a:bodyPr/>
          <a:lstStyle/>
          <a:p>
            <a:pPr>
              <a:defRPr/>
            </a:pPr>
            <a:fld id="{5D7239ED-A247-3F49-9595-68E607AFDC4C}" type="slidenum">
              <a:rPr lang="en-US" smtClean="0"/>
              <a:pPr>
                <a:defRPr/>
              </a:pPr>
              <a:t>92</a:t>
            </a:fld>
            <a:endParaRPr lang="en-US" dirty="0"/>
          </a:p>
        </p:txBody>
      </p:sp>
    </p:spTree>
    <p:extLst>
      <p:ext uri="{BB962C8B-B14F-4D97-AF65-F5344CB8AC3E}">
        <p14:creationId xmlns:p14="http://schemas.microsoft.com/office/powerpoint/2010/main" val="1211089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0BE1-81F6-2A43-93CF-9950FA6ED6FE}"/>
              </a:ext>
            </a:extLst>
          </p:cNvPr>
          <p:cNvSpPr>
            <a:spLocks noGrp="1"/>
          </p:cNvSpPr>
          <p:nvPr>
            <p:ph type="title"/>
          </p:nvPr>
        </p:nvSpPr>
        <p:spPr/>
        <p:txBody>
          <a:bodyPr/>
          <a:lstStyle/>
          <a:p>
            <a:r>
              <a:rPr lang="en-US" dirty="0"/>
              <a:t>references</a:t>
            </a:r>
          </a:p>
        </p:txBody>
      </p:sp>
      <p:sp>
        <p:nvSpPr>
          <p:cNvPr id="4" name="Date Placeholder 3">
            <a:extLst>
              <a:ext uri="{FF2B5EF4-FFF2-40B4-BE49-F238E27FC236}">
                <a16:creationId xmlns:a16="http://schemas.microsoft.com/office/drawing/2014/main" id="{6E4E52CF-8E32-A14C-8CEA-8E2295B6B1ED}"/>
              </a:ext>
            </a:extLst>
          </p:cNvPr>
          <p:cNvSpPr>
            <a:spLocks noGrp="1"/>
          </p:cNvSpPr>
          <p:nvPr>
            <p:ph type="dt" sz="half" idx="10"/>
          </p:nvPr>
        </p:nvSpPr>
        <p:spPr/>
        <p:txBody>
          <a:bodyPr/>
          <a:lstStyle/>
          <a:p>
            <a:pPr>
              <a:defRPr/>
            </a:pPr>
            <a:r>
              <a:rPr lang="en-US"/>
              <a:t>First Semester 2020-2021</a:t>
            </a:r>
            <a:endParaRPr lang="en-US" dirty="0"/>
          </a:p>
        </p:txBody>
      </p:sp>
      <p:sp>
        <p:nvSpPr>
          <p:cNvPr id="5" name="Footer Placeholder 4">
            <a:extLst>
              <a:ext uri="{FF2B5EF4-FFF2-40B4-BE49-F238E27FC236}">
                <a16:creationId xmlns:a16="http://schemas.microsoft.com/office/drawing/2014/main" id="{6BA7ED9F-6CA9-0B42-B419-2979C30E6989}"/>
              </a:ext>
            </a:extLst>
          </p:cNvPr>
          <p:cNvSpPr>
            <a:spLocks noGrp="1"/>
          </p:cNvSpPr>
          <p:nvPr>
            <p:ph type="ftr" sz="quarter" idx="11"/>
          </p:nvPr>
        </p:nvSpPr>
        <p:spPr/>
        <p:txBody>
          <a:bodyPr/>
          <a:lstStyle/>
          <a:p>
            <a:pPr>
              <a:defRPr/>
            </a:pPr>
            <a:r>
              <a:rPr lang="en-US"/>
              <a:t>Dr. Malak Abdullah</a:t>
            </a:r>
          </a:p>
        </p:txBody>
      </p:sp>
      <p:sp>
        <p:nvSpPr>
          <p:cNvPr id="6" name="Slide Number Placeholder 5">
            <a:extLst>
              <a:ext uri="{FF2B5EF4-FFF2-40B4-BE49-F238E27FC236}">
                <a16:creationId xmlns:a16="http://schemas.microsoft.com/office/drawing/2014/main" id="{498A536B-7FF6-E94C-B62A-B62201579465}"/>
              </a:ext>
            </a:extLst>
          </p:cNvPr>
          <p:cNvSpPr>
            <a:spLocks noGrp="1"/>
          </p:cNvSpPr>
          <p:nvPr>
            <p:ph type="sldNum" sz="quarter" idx="12"/>
          </p:nvPr>
        </p:nvSpPr>
        <p:spPr/>
        <p:txBody>
          <a:bodyPr/>
          <a:lstStyle/>
          <a:p>
            <a:pPr>
              <a:defRPr/>
            </a:pPr>
            <a:fld id="{5D7239ED-A247-3F49-9595-68E607AFDC4C}" type="slidenum">
              <a:rPr lang="en-US" smtClean="0"/>
              <a:pPr>
                <a:defRPr/>
              </a:pPr>
              <a:t>93</a:t>
            </a:fld>
            <a:endParaRPr lang="en-US" dirty="0"/>
          </a:p>
        </p:txBody>
      </p:sp>
      <p:sp>
        <p:nvSpPr>
          <p:cNvPr id="7" name="Content Placeholder 6">
            <a:extLst>
              <a:ext uri="{FF2B5EF4-FFF2-40B4-BE49-F238E27FC236}">
                <a16:creationId xmlns:a16="http://schemas.microsoft.com/office/drawing/2014/main" id="{26DF5E3B-FF4C-554A-9708-4BF14001A3C1}"/>
              </a:ext>
            </a:extLst>
          </p:cNvPr>
          <p:cNvSpPr>
            <a:spLocks noGrp="1"/>
          </p:cNvSpPr>
          <p:nvPr>
            <p:ph idx="1"/>
          </p:nvPr>
        </p:nvSpPr>
        <p:spPr>
          <a:xfrm>
            <a:off x="314325" y="1743075"/>
            <a:ext cx="11636375" cy="5355312"/>
          </a:xfrm>
          <a:prstGeom prst="rect">
            <a:avLst/>
          </a:prstGeom>
        </p:spPr>
        <p:txBody>
          <a:bodyPr wrap="square">
            <a:spAutoFit/>
          </a:bodyPr>
          <a:lstStyle/>
          <a:p>
            <a:r>
              <a:rPr lang="en-US" dirty="0">
                <a:hlinkClick r:id="rId2"/>
              </a:rPr>
              <a:t>https://pythonprogramming.net/neural-networks-machine-learning-tutorial/</a:t>
            </a:r>
            <a:endParaRPr lang="en-US" dirty="0"/>
          </a:p>
          <a:p>
            <a:r>
              <a:rPr lang="en-US" dirty="0">
                <a:hlinkClick r:id="rId3"/>
              </a:rPr>
              <a:t>https://towardsdatascience.com/introducing-deep-learning-and-neural-networks-deep-learning-for-rookies-1-bd68f9cf5883</a:t>
            </a:r>
            <a:endParaRPr lang="en-US" dirty="0"/>
          </a:p>
          <a:p>
            <a:r>
              <a:rPr lang="en-US" dirty="0">
                <a:hlinkClick r:id="rId4"/>
              </a:rPr>
              <a:t>https://towardsdatascience.com/multi-layer-neural-networks-with-sigmoid-function-deep-learning-for-rookies-2-bf464f09eb7f</a:t>
            </a:r>
            <a:endParaRPr lang="en-US" dirty="0"/>
          </a:p>
          <a:p>
            <a:r>
              <a:rPr lang="en-US" dirty="0">
                <a:hlinkClick r:id="rId5"/>
              </a:rPr>
              <a:t>https://enlight.nyc/projects/neural-network/</a:t>
            </a:r>
            <a:endParaRPr lang="en-US" dirty="0"/>
          </a:p>
          <a:p>
            <a:r>
              <a:rPr lang="en-US" dirty="0">
                <a:hlinkClick r:id="rId6"/>
              </a:rPr>
              <a:t>https://towardsdatascience.com/how-to-build-your-own-neural-network-from-scratch-in-python-68998a08e4f6</a:t>
            </a:r>
            <a:endParaRPr lang="en-US" dirty="0"/>
          </a:p>
          <a:p>
            <a:r>
              <a:rPr lang="en-US" dirty="0">
                <a:hlinkClick r:id="rId7"/>
              </a:rPr>
              <a:t>https://www.kdnuggets.com/2018/10/simple-neural-network-python.html</a:t>
            </a:r>
            <a:endParaRPr lang="en-US" dirty="0"/>
          </a:p>
          <a:p>
            <a:r>
              <a:rPr lang="en-US" dirty="0">
                <a:hlinkClick r:id="rId8"/>
              </a:rPr>
              <a:t>https://medium.com/@UdacityINDIA/how-to-build-your-first-neural-network-with-python-6819c7f65dbf</a:t>
            </a:r>
            <a:endParaRPr lang="en-US" dirty="0"/>
          </a:p>
          <a:p>
            <a:r>
              <a:rPr lang="en-US" dirty="0">
                <a:hlinkClick r:id="rId9"/>
              </a:rPr>
              <a:t>https://www.analyticsvidhya.com/blog/2017/05/neural-network-from-scratch-in-python-and-r/</a:t>
            </a:r>
            <a:endParaRPr lang="en-US" dirty="0"/>
          </a:p>
          <a:p>
            <a:endParaRPr lang="en-US" dirty="0"/>
          </a:p>
          <a:p>
            <a:endParaRPr lang="en-US" dirty="0"/>
          </a:p>
        </p:txBody>
      </p:sp>
    </p:spTree>
    <p:extLst>
      <p:ext uri="{BB962C8B-B14F-4D97-AF65-F5344CB8AC3E}">
        <p14:creationId xmlns:p14="http://schemas.microsoft.com/office/powerpoint/2010/main" val="24894440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{8AC84E04-EA48-7144-B799-8EF2A9761D6C}tf10001070</Template>
  <TotalTime>23790</TotalTime>
  <Words>4044</Words>
  <Application>Microsoft Macintosh PowerPoint</Application>
  <PresentationFormat>Widescreen</PresentationFormat>
  <Paragraphs>691</Paragraphs>
  <Slides>93</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93</vt:i4>
      </vt:variant>
    </vt:vector>
  </HeadingPairs>
  <TitlesOfParts>
    <vt:vector size="111" baseType="lpstr">
      <vt:lpstr>-apple-system</vt:lpstr>
      <vt:lpstr>Arial</vt:lpstr>
      <vt:lpstr>Calibri</vt:lpstr>
      <vt:lpstr>Cambria</vt:lpstr>
      <vt:lpstr>charter</vt:lpstr>
      <vt:lpstr>Courier</vt:lpstr>
      <vt:lpstr>Georgia</vt:lpstr>
      <vt:lpstr>inherit</vt:lpstr>
      <vt:lpstr>medium-content-serif-font</vt:lpstr>
      <vt:lpstr>Monaco</vt:lpstr>
      <vt:lpstr>Noto Serif</vt:lpstr>
      <vt:lpstr>Rockwell</vt:lpstr>
      <vt:lpstr>Rockwell Condensed</vt:lpstr>
      <vt:lpstr>Rockwell Extra Bold</vt:lpstr>
      <vt:lpstr>Times</vt:lpstr>
      <vt:lpstr>Times New Roman</vt:lpstr>
      <vt:lpstr>Wingdings</vt:lpstr>
      <vt:lpstr>Wood Type</vt:lpstr>
      <vt:lpstr>Machine Learning Neural Network &amp; Tensorflow &amp; Keras</vt:lpstr>
      <vt:lpstr>PowerPoint Presentation</vt:lpstr>
      <vt:lpstr>PowerPoint Presentation</vt:lpstr>
      <vt:lpstr>Neural Network again!</vt:lpstr>
      <vt:lpstr>Why NNs are getting powerful now!?</vt:lpstr>
      <vt:lpstr>Biological Neurons</vt:lpstr>
      <vt:lpstr>PowerPoint Presentation</vt:lpstr>
      <vt:lpstr>What is Neural Network</vt:lpstr>
      <vt:lpstr>Deep Learning</vt:lpstr>
      <vt:lpstr>Deep Learning (continue)</vt:lpstr>
      <vt:lpstr>Why Now?</vt:lpstr>
      <vt:lpstr>How it functions!?</vt:lpstr>
      <vt:lpstr>How to Create and Train Deep Learning Models</vt:lpstr>
      <vt:lpstr>PowerPoint Presentation</vt:lpstr>
      <vt:lpstr>A single perceptron</vt:lpstr>
      <vt:lpstr>Logical Computations with Neurons</vt:lpstr>
      <vt:lpstr>Weakness of Perceptron</vt:lpstr>
      <vt:lpstr>The MLP and Backpropagation</vt:lpstr>
      <vt:lpstr>Artificial Neural Network (ANN)</vt:lpstr>
      <vt:lpstr>Example</vt:lpstr>
      <vt:lpstr>Adjusting weights</vt:lpstr>
      <vt:lpstr>Adjusting the weights is the key to the learning process</vt:lpstr>
      <vt:lpstr>Learning </vt:lpstr>
      <vt:lpstr>PowerPoint Presentation</vt:lpstr>
      <vt:lpstr>PowerPoint Presentation</vt:lpstr>
      <vt:lpstr>Activation Functions</vt:lpstr>
      <vt:lpstr>Sigmoid Activation function </vt:lpstr>
      <vt:lpstr>Sigmoid function</vt:lpstr>
      <vt:lpstr>PowerPoint Presentation</vt:lpstr>
      <vt:lpstr>PowerPoint Presentation</vt:lpstr>
      <vt:lpstr>To sum up</vt:lpstr>
      <vt:lpstr>PowerPoint Presentation</vt:lpstr>
      <vt:lpstr>Building NN from Scratch</vt:lpstr>
      <vt:lpstr>normalizing</vt:lpstr>
      <vt:lpstr>Random Weights</vt:lpstr>
      <vt:lpstr>Sigmoid</vt:lpstr>
      <vt:lpstr>Coding!!</vt:lpstr>
      <vt:lpstr>How to improve the prediction</vt:lpstr>
      <vt:lpstr>Backpropagation</vt:lpstr>
      <vt:lpstr>Backpropagation</vt:lpstr>
      <vt:lpstr>Gradient descent</vt:lpstr>
      <vt:lpstr>Optimizers</vt:lpstr>
      <vt:lpstr>Here how we will compute the change of our weights in our example</vt:lpstr>
      <vt:lpstr>The backpropagation code</vt:lpstr>
      <vt:lpstr>PowerPoint Presentation</vt:lpstr>
      <vt:lpstr>PowerPoint Presentation</vt:lpstr>
      <vt:lpstr>Learning rule for adjusting weights</vt:lpstr>
      <vt:lpstr>PowerPoint Presentation</vt:lpstr>
      <vt:lpstr>KERAS</vt:lpstr>
      <vt:lpstr>Tesorflow or Pytorch</vt:lpstr>
      <vt:lpstr>Build a model</vt:lpstr>
      <vt:lpstr>PowerPoint Presentation</vt:lpstr>
      <vt:lpstr>PowerPoint Presentation</vt:lpstr>
      <vt:lpstr>PowerPoint Presentation</vt:lpstr>
      <vt:lpstr>PowerPoint Presentation</vt:lpstr>
      <vt:lpstr>Optimizer, loss, and metrics</vt:lpstr>
      <vt:lpstr>Epoch and batch size</vt:lpstr>
      <vt:lpstr>Evaluation and validation</vt:lpstr>
      <vt:lpstr>PowerPoint Presentation</vt:lpstr>
      <vt:lpstr>Finding best parameters!</vt:lpstr>
      <vt:lpstr>Another example</vt:lpstr>
      <vt:lpstr>PowerPoint Presentation</vt:lpstr>
      <vt:lpstr>PowerPoint Presentation</vt:lpstr>
      <vt:lpstr>PowerPoint Presentation</vt:lpstr>
      <vt:lpstr>Backpropagation problems</vt:lpstr>
      <vt:lpstr>Problems solved with activation function</vt:lpstr>
      <vt:lpstr>To solve ReLU problem</vt:lpstr>
      <vt:lpstr>Batch Normalization</vt:lpstr>
      <vt:lpstr>Gradient Clipping</vt:lpstr>
      <vt:lpstr>Reusing Pretrained Layers</vt:lpstr>
      <vt:lpstr>PowerPoint Presentation</vt:lpstr>
      <vt:lpstr>How transfer learning works?</vt:lpstr>
      <vt:lpstr>PowerPoint Presentation</vt:lpstr>
      <vt:lpstr>Faster Optimizers</vt:lpstr>
      <vt:lpstr>Momentum</vt:lpstr>
      <vt:lpstr>Learning Rate Scheduling</vt:lpstr>
      <vt:lpstr>Avoiding Overfitting Through Regularization</vt:lpstr>
      <vt:lpstr>Tensorflow</vt:lpstr>
      <vt:lpstr>Tensor!</vt:lpstr>
      <vt:lpstr>What is Tensorflow</vt:lpstr>
      <vt:lpstr>Code Basics</vt:lpstr>
      <vt:lpstr>Example</vt:lpstr>
      <vt:lpstr>Building a Computational Graph</vt:lpstr>
      <vt:lpstr>Running a Computational Graph</vt:lpstr>
      <vt:lpstr>Placeholder and Variables</vt:lpstr>
      <vt:lpstr>Linear Regression with TensorFlow</vt:lpstr>
      <vt:lpstr>Loss Function – Model Validation for linear regression</vt:lpstr>
      <vt:lpstr>For Optimization GD</vt:lpstr>
      <vt:lpstr>Visualizing the Computational Graph with TensorBoard</vt:lpstr>
      <vt:lpstr>An example from the book</vt:lpstr>
      <vt:lpstr>Save the model</vt:lpstr>
      <vt:lpstr>ch 10 and 11 from the new book is done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with Python</dc:title>
  <dc:creator>Abdullah, Malak</dc:creator>
  <cp:lastModifiedBy>Abdullah, Malak</cp:lastModifiedBy>
  <cp:revision>326</cp:revision>
  <cp:lastPrinted>2018-10-22T23:32:33Z</cp:lastPrinted>
  <dcterms:created xsi:type="dcterms:W3CDTF">2018-09-24T08:53:56Z</dcterms:created>
  <dcterms:modified xsi:type="dcterms:W3CDTF">2020-12-16T03:57:41Z</dcterms:modified>
</cp:coreProperties>
</file>